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309" r:id="rId7"/>
    <p:sldId id="315" r:id="rId8"/>
    <p:sldId id="308" r:id="rId9"/>
    <p:sldId id="271" r:id="rId10"/>
    <p:sldId id="273" r:id="rId11"/>
    <p:sldId id="268" r:id="rId12"/>
    <p:sldId id="270" r:id="rId13"/>
    <p:sldId id="295" r:id="rId14"/>
    <p:sldId id="305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307" r:id="rId23"/>
    <p:sldId id="306" r:id="rId24"/>
    <p:sldId id="310" r:id="rId25"/>
    <p:sldId id="314" r:id="rId26"/>
    <p:sldId id="280" r:id="rId27"/>
    <p:sldId id="299" r:id="rId28"/>
    <p:sldId id="303" r:id="rId29"/>
    <p:sldId id="300" r:id="rId30"/>
    <p:sldId id="304" r:id="rId31"/>
    <p:sldId id="281" r:id="rId32"/>
    <p:sldId id="282" r:id="rId33"/>
    <p:sldId id="283" r:id="rId34"/>
    <p:sldId id="284" r:id="rId35"/>
    <p:sldId id="285" r:id="rId36"/>
    <p:sldId id="290" r:id="rId37"/>
    <p:sldId id="287" r:id="rId38"/>
    <p:sldId id="291" r:id="rId39"/>
    <p:sldId id="293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294" r:id="rId49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4DB4-CFED-4D1A-9C03-BE902BFB405D}" type="datetimeFigureOut">
              <a:rPr lang="es-ES" smtClean="0"/>
              <a:pPr/>
              <a:t>11/03/2019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9D6B1-9A7E-4D0F-B06B-EE1A53B3621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7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51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5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fisicaalparc.wordpress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972" y="1571612"/>
            <a:ext cx="61047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351992" y="915399"/>
            <a:ext cx="69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latin typeface="Arial Rounded MT Bold" pitchFamily="34" charset="0"/>
              </a:rPr>
              <a:t>Física i mòbil: una relació extrema</a:t>
            </a:r>
            <a:endParaRPr lang="ca-ES" sz="3200" dirty="0">
              <a:latin typeface="Arial Rounded MT Bol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57554" y="4929198"/>
            <a:ext cx="468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latin typeface="Arial Rounded MT Bold" pitchFamily="34" charset="0"/>
              </a:rPr>
              <a:t>...al parc d’atraccions</a:t>
            </a:r>
            <a:endParaRPr lang="ca-ES" sz="3200" dirty="0">
              <a:latin typeface="Arial Rounded MT Bol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28992" y="6273249"/>
            <a:ext cx="573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latin typeface="Arial Rounded MT Bold" pitchFamily="34" charset="0"/>
              </a:rPr>
              <a:t>més </a:t>
            </a:r>
            <a:r>
              <a:rPr lang="ca-ES" sz="3200" dirty="0" err="1" smtClean="0">
                <a:latin typeface="Arial Rounded MT Bold" pitchFamily="34" charset="0"/>
              </a:rPr>
              <a:t>info</a:t>
            </a:r>
            <a:r>
              <a:rPr lang="ca-ES" sz="3200" dirty="0" smtClean="0">
                <a:latin typeface="Arial Rounded MT Bold" pitchFamily="34" charset="0"/>
              </a:rPr>
              <a:t> a: </a:t>
            </a:r>
            <a:r>
              <a:rPr lang="ca-ES" sz="3200" dirty="0" err="1" smtClean="0">
                <a:solidFill>
                  <a:srgbClr val="FF0066"/>
                </a:solidFill>
                <a:latin typeface="Arial Rounded MT Bold" pitchFamily="34" charset="0"/>
              </a:rPr>
              <a:t>fisidabo.upc.edu</a:t>
            </a:r>
            <a:endParaRPr lang="ca-ES" sz="3200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image_me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90" y="71414"/>
            <a:ext cx="500066" cy="50006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143372" y="129581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Mesurar distàncies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57158" y="1071546"/>
            <a:ext cx="305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1.- Carregar foto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57158" y="2857496"/>
            <a:ext cx="378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2.- Definir referència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7158" y="4620292"/>
            <a:ext cx="3848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3.- Mesurar distància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57298"/>
            <a:ext cx="23991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535" y="5097911"/>
            <a:ext cx="2309737" cy="147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6686" y="3214686"/>
            <a:ext cx="1845710" cy="149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image_me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90" y="71414"/>
            <a:ext cx="500066" cy="50006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143372" y="129581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Mesurar distàncies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57158" y="857232"/>
            <a:ext cx="305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1.- Carregar foto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357430"/>
            <a:ext cx="68282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 rot="18872273">
            <a:off x="5693260" y="1741713"/>
            <a:ext cx="104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Fer foto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 rot="18872273">
            <a:off x="6075925" y="1682797"/>
            <a:ext cx="12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Obrir foto</a:t>
            </a:r>
            <a:endParaRPr lang="ca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image_me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90" y="71414"/>
            <a:ext cx="500066" cy="50006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43174" y="71414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Mesurar distàncies avançat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2910" y="1142984"/>
            <a:ext cx="532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Es pot afegir una quadrícula amb perspectiva </a:t>
            </a:r>
            <a:endParaRPr lang="ca-E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6138877" cy="309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2928926" y="4857760"/>
            <a:ext cx="48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Només cal afegir “</a:t>
            </a:r>
            <a:r>
              <a:rPr lang="ca-ES" dirty="0" err="1" smtClean="0"/>
              <a:t>perspective</a:t>
            </a:r>
            <a:r>
              <a:rPr lang="ca-ES" dirty="0" smtClean="0"/>
              <a:t> </a:t>
            </a:r>
            <a:r>
              <a:rPr lang="ca-ES" dirty="0" err="1" smtClean="0"/>
              <a:t>reference</a:t>
            </a:r>
            <a:r>
              <a:rPr lang="ca-ES" dirty="0" smtClean="0"/>
              <a:t>”</a:t>
            </a:r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620688"/>
            <a:ext cx="378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2</a:t>
            </a:r>
            <a:r>
              <a:rPr lang="ca-ES" sz="2800" dirty="0" smtClean="0"/>
              <a:t>.- Definir referència</a:t>
            </a:r>
            <a:endParaRPr lang="ca-ES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image_me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90" y="71414"/>
            <a:ext cx="500066" cy="50006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143372" y="129581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Mesurar distàncies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7158" y="857232"/>
            <a:ext cx="3848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3.- Mesurar distància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428728" y="1559470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1.- “afegir” amb tecla</a:t>
            </a:r>
            <a:endParaRPr lang="ca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28728" y="3059668"/>
            <a:ext cx="464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2.- “</a:t>
            </a:r>
            <a:r>
              <a:rPr lang="ca-ES" dirty="0" err="1" smtClean="0"/>
              <a:t>Dimension</a:t>
            </a:r>
            <a:r>
              <a:rPr lang="ca-ES" dirty="0" smtClean="0"/>
              <a:t>” (o “angle” o </a:t>
            </a:r>
            <a:r>
              <a:rPr lang="ca-ES" dirty="0" err="1" smtClean="0"/>
              <a:t>whatever</a:t>
            </a:r>
            <a:r>
              <a:rPr lang="ca-ES" dirty="0" smtClean="0"/>
              <a:t>...)</a:t>
            </a:r>
            <a:endParaRPr lang="ca-E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22113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4"/>
            <a:ext cx="223829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_image_me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090" y="71414"/>
            <a:ext cx="500066" cy="50006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143372" y="129581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Mesurar distàncies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5" name="14 Triángulo rectángulo"/>
          <p:cNvSpPr/>
          <p:nvPr/>
        </p:nvSpPr>
        <p:spPr>
          <a:xfrm rot="5400000">
            <a:off x="35715" y="-35715"/>
            <a:ext cx="928670" cy="1000100"/>
          </a:xfrm>
          <a:prstGeom prst="rtTriangl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CuadroTexto"/>
          <p:cNvSpPr txBox="1"/>
          <p:nvPr/>
        </p:nvSpPr>
        <p:spPr>
          <a:xfrm rot="18965969">
            <a:off x="-185914" y="274570"/>
            <a:ext cx="116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 smtClean="0">
                <a:solidFill>
                  <a:srgbClr val="FF0000"/>
                </a:solidFill>
              </a:rPr>
              <a:t>experiment</a:t>
            </a:r>
            <a:endParaRPr lang="ca-ES" sz="1400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71472" y="1000108"/>
            <a:ext cx="358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Calcular l’alçada del col·legi...</a:t>
            </a:r>
            <a:endParaRPr lang="ca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357290" y="1428736"/>
            <a:ext cx="292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1.- Utilitzant </a:t>
            </a:r>
            <a:r>
              <a:rPr lang="ca-ES" dirty="0" err="1" smtClean="0"/>
              <a:t>ImageMeter</a:t>
            </a:r>
            <a:endParaRPr lang="ca-ES" dirty="0" smtClean="0"/>
          </a:p>
          <a:p>
            <a:endParaRPr lang="ca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357290" y="2500306"/>
            <a:ext cx="531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2.- I perquè no... Comparar amb trigonometria</a:t>
            </a:r>
            <a:endParaRPr lang="ca-ES" dirty="0"/>
          </a:p>
        </p:txBody>
      </p:sp>
      <p:pic>
        <p:nvPicPr>
          <p:cNvPr id="5122" name="Picture 2" descr="Distància amb trigonomet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5343384" cy="1714512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071810"/>
            <a:ext cx="18880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CuadroTexto"/>
          <p:cNvSpPr txBox="1"/>
          <p:nvPr/>
        </p:nvSpPr>
        <p:spPr>
          <a:xfrm>
            <a:off x="6547656" y="4714884"/>
            <a:ext cx="238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... i un inclinòmetre</a:t>
            </a:r>
            <a:endParaRPr lang="ca-ES" dirty="0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071934" y="4736267"/>
          <a:ext cx="1428760" cy="407245"/>
        </p:xfrm>
        <a:graphic>
          <a:graphicData uri="http://schemas.openxmlformats.org/presentationml/2006/ole">
            <p:oleObj spid="_x0000_s5126" name="Ecuación" r:id="rId6" imgW="711000" imgH="203040" progId="">
              <p:embed/>
            </p:oleObj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2942943" y="6488668"/>
            <a:ext cx="620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es pot barrejar amb topografia i construcció de túnels</a:t>
            </a:r>
            <a:endParaRPr lang="ca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-32" y="-24"/>
            <a:ext cx="507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/>
              <a:t>Ara si... Agafem el telèfon mòbil</a:t>
            </a:r>
            <a:endParaRPr lang="ca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86116" y="500042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/>
              <a:t>Aplicacions</a:t>
            </a:r>
            <a:endParaRPr lang="ca-ES" sz="3200" dirty="0"/>
          </a:p>
        </p:txBody>
      </p:sp>
      <p:pic>
        <p:nvPicPr>
          <p:cNvPr id="5" name="4 Imagen" descr="logo_vid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571744"/>
            <a:ext cx="1571636" cy="1571636"/>
          </a:xfrm>
          <a:prstGeom prst="rect">
            <a:avLst/>
          </a:prstGeom>
        </p:spPr>
      </p:pic>
      <p:pic>
        <p:nvPicPr>
          <p:cNvPr id="6" name="5 Imagen" descr="logo_image_me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643182"/>
            <a:ext cx="1428760" cy="142876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643702" y="1500174"/>
            <a:ext cx="1814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C00000"/>
                </a:solidFill>
              </a:rPr>
              <a:t>Sensors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06201" y="1500174"/>
            <a:ext cx="3037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C00000"/>
                </a:solidFill>
              </a:rPr>
              <a:t>De </a:t>
            </a:r>
            <a:r>
              <a:rPr lang="ca-ES" sz="3200" dirty="0" err="1" smtClean="0">
                <a:solidFill>
                  <a:srgbClr val="C00000"/>
                </a:solidFill>
              </a:rPr>
              <a:t>Video</a:t>
            </a:r>
            <a:r>
              <a:rPr lang="ca-ES" sz="3200" dirty="0" smtClean="0">
                <a:solidFill>
                  <a:srgbClr val="C00000"/>
                </a:solidFill>
              </a:rPr>
              <a:t> a </a:t>
            </a:r>
            <a:r>
              <a:rPr lang="ca-ES" sz="3200" i="1" dirty="0" smtClean="0">
                <a:solidFill>
                  <a:srgbClr val="C00000"/>
                </a:solidFill>
              </a:rPr>
              <a:t>r</a:t>
            </a:r>
            <a:r>
              <a:rPr lang="ca-ES" sz="3200" dirty="0" smtClean="0">
                <a:solidFill>
                  <a:srgbClr val="C00000"/>
                </a:solidFill>
              </a:rPr>
              <a:t>(t)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34" y="1285860"/>
            <a:ext cx="2233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Mesurar </a:t>
            </a:r>
          </a:p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distàncies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49691" y="4214818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VidAnalysis</a:t>
            </a:r>
            <a:r>
              <a:rPr lang="ca-ES" dirty="0" smtClean="0"/>
              <a:t> </a:t>
            </a:r>
            <a:r>
              <a:rPr lang="ca-ES" dirty="0" err="1" smtClean="0"/>
              <a:t>free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06456" y="4202676"/>
            <a:ext cx="152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ImageMeter</a:t>
            </a:r>
            <a:endParaRPr lang="ca-ES" dirty="0"/>
          </a:p>
        </p:txBody>
      </p:sp>
      <p:pic>
        <p:nvPicPr>
          <p:cNvPr id="12" name="11 Imagen" descr="logo_sciene_jour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428868"/>
            <a:ext cx="1500198" cy="150019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6712933" y="4143380"/>
            <a:ext cx="200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Science</a:t>
            </a:r>
            <a:r>
              <a:rPr lang="ca-ES" dirty="0" smtClean="0"/>
              <a:t> Journal</a:t>
            </a:r>
            <a:endParaRPr lang="ca-ES" dirty="0"/>
          </a:p>
        </p:txBody>
      </p:sp>
      <p:pic>
        <p:nvPicPr>
          <p:cNvPr id="15" name="14 Imagen" descr="logo_viey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929198"/>
            <a:ext cx="2238667" cy="109537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6786578" y="6072206"/>
            <a:ext cx="19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Vieyra</a:t>
            </a:r>
            <a:r>
              <a:rPr lang="ca-ES" dirty="0" smtClean="0"/>
              <a:t> Software</a:t>
            </a:r>
            <a:endParaRPr lang="ca-ES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142844" y="1214422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2844" y="2355842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42844" y="4714884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64314" y="3893347"/>
            <a:ext cx="535705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5400000">
            <a:off x="4464049" y="3036091"/>
            <a:ext cx="36433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6429388" y="1285860"/>
            <a:ext cx="2571768" cy="53578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21 Rectángulo"/>
          <p:cNvSpPr/>
          <p:nvPr/>
        </p:nvSpPr>
        <p:spPr>
          <a:xfrm>
            <a:off x="142844" y="1285860"/>
            <a:ext cx="2857520" cy="53578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143372" y="7141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“Mesurar” vídeos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43042" y="714356"/>
            <a:ext cx="332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1.- Carregar vídeo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643042" y="1928802"/>
            <a:ext cx="400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2.- Definir </a:t>
            </a:r>
            <a:r>
              <a:rPr lang="ca-ES" sz="2800" dirty="0" err="1" smtClean="0"/>
              <a:t>l’inici</a:t>
            </a:r>
            <a:r>
              <a:rPr lang="ca-ES" sz="2800" dirty="0" smtClean="0"/>
              <a:t> (t=0s)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643042" y="3214686"/>
            <a:ext cx="372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3.- Definir eixos (x,y)</a:t>
            </a:r>
          </a:p>
        </p:txBody>
      </p:sp>
      <p:pic>
        <p:nvPicPr>
          <p:cNvPr id="7" name="6 Imagen" descr="logo_vid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28" y="71414"/>
            <a:ext cx="500066" cy="50006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-32" y="6488668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err="1" smtClean="0"/>
              <a:t>Profefaro</a:t>
            </a:r>
            <a:r>
              <a:rPr lang="ca-ES" dirty="0" smtClean="0"/>
              <a:t>: https://www.youtube.com/watch?v=Xm6A-</a:t>
            </a:r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85794"/>
            <a:ext cx="1643074" cy="109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6871" y="2071678"/>
            <a:ext cx="11740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1675679" y="4429132"/>
            <a:ext cx="332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4.- Determinar r(t)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691572" y="5691862"/>
            <a:ext cx="2914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5.- </a:t>
            </a:r>
            <a:r>
              <a:rPr lang="ca-ES" sz="2800" dirty="0" smtClean="0"/>
              <a:t>Analitzar r(t</a:t>
            </a:r>
            <a:r>
              <a:rPr lang="ca-ES" sz="2800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00438"/>
            <a:ext cx="1552988" cy="85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6848" y="4500570"/>
            <a:ext cx="1466986" cy="103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643578"/>
            <a:ext cx="1143008" cy="11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143372" y="7141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“Mesurar” vídeos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57158" y="714356"/>
            <a:ext cx="332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1.- Carregar vídeo</a:t>
            </a:r>
          </a:p>
        </p:txBody>
      </p:sp>
      <p:pic>
        <p:nvPicPr>
          <p:cNvPr id="7" name="6 Imagen" descr="logo_vid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28" y="71414"/>
            <a:ext cx="500066" cy="5000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3116"/>
            <a:ext cx="47214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Conector recto de flecha"/>
          <p:cNvCxnSpPr>
            <a:stCxn id="22" idx="2"/>
          </p:cNvCxnSpPr>
          <p:nvPr/>
        </p:nvCxnSpPr>
        <p:spPr>
          <a:xfrm rot="16200000" flipH="1">
            <a:off x="3344298" y="-84718"/>
            <a:ext cx="1619920" cy="426450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938" y="1357298"/>
            <a:ext cx="37294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4143372" y="7141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“Mesurar” vídeos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7" name="6 Imagen" descr="logo_vidanalys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28" y="71414"/>
            <a:ext cx="500066" cy="500066"/>
          </a:xfrm>
          <a:prstGeom prst="rect">
            <a:avLst/>
          </a:prstGeom>
        </p:spPr>
      </p:pic>
      <p:cxnSp>
        <p:nvCxnSpPr>
          <p:cNvPr id="16" name="15 Conector recto de flecha"/>
          <p:cNvCxnSpPr/>
          <p:nvPr/>
        </p:nvCxnSpPr>
        <p:spPr>
          <a:xfrm rot="16200000" flipH="1">
            <a:off x="1451191" y="1808389"/>
            <a:ext cx="2548614" cy="14069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57158" y="714356"/>
            <a:ext cx="400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2.- Definir </a:t>
            </a:r>
            <a:r>
              <a:rPr lang="ca-ES" sz="2800" dirty="0" err="1" smtClean="0"/>
              <a:t>l’inici</a:t>
            </a:r>
            <a:r>
              <a:rPr lang="ca-ES" sz="2800" dirty="0" smtClean="0"/>
              <a:t> (t=0s)</a:t>
            </a:r>
          </a:p>
        </p:txBody>
      </p:sp>
      <p:sp>
        <p:nvSpPr>
          <p:cNvPr id="13" name="12 Paralelogramo"/>
          <p:cNvSpPr/>
          <p:nvPr/>
        </p:nvSpPr>
        <p:spPr>
          <a:xfrm rot="5400000">
            <a:off x="3543296" y="3686180"/>
            <a:ext cx="857256" cy="914400"/>
          </a:xfrm>
          <a:prstGeom prst="parallelogram">
            <a:avLst>
              <a:gd name="adj" fmla="val 59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CuadroTexto"/>
          <p:cNvSpPr txBox="1"/>
          <p:nvPr/>
        </p:nvSpPr>
        <p:spPr>
          <a:xfrm rot="1256084">
            <a:off x="586591" y="5379587"/>
            <a:ext cx="304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a-ES" dirty="0" smtClean="0"/>
              <a:t>Reproduir el </a:t>
            </a:r>
            <a:r>
              <a:rPr lang="ca-ES" dirty="0" err="1" smtClean="0"/>
              <a:t>video</a:t>
            </a:r>
            <a:r>
              <a:rPr lang="ca-ES" dirty="0" smtClean="0"/>
              <a:t> i </a:t>
            </a:r>
          </a:p>
          <a:p>
            <a:pPr marL="342900" indent="-342900"/>
            <a:r>
              <a:rPr lang="ca-ES" dirty="0" smtClean="0"/>
              <a:t>mirar </a:t>
            </a:r>
            <a:r>
              <a:rPr lang="ca-ES" dirty="0" err="1" smtClean="0"/>
              <a:t>approx</a:t>
            </a:r>
            <a:r>
              <a:rPr lang="ca-ES" dirty="0" smtClean="0"/>
              <a:t> on comença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2071670" y="4000504"/>
            <a:ext cx="1571636" cy="128588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 rot="19653506">
            <a:off x="4715677" y="5463613"/>
            <a:ext cx="404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/>
            <a:r>
              <a:rPr lang="ca-ES" dirty="0" smtClean="0"/>
              <a:t>2. Passar frame a frame</a:t>
            </a:r>
          </a:p>
          <a:p>
            <a:pPr marL="1257300" lvl="2" indent="-342900"/>
            <a:r>
              <a:rPr lang="ca-ES" dirty="0" smtClean="0"/>
              <a:t>I mirar on comença</a:t>
            </a:r>
          </a:p>
        </p:txBody>
      </p:sp>
      <p:cxnSp>
        <p:nvCxnSpPr>
          <p:cNvPr id="20" name="19 Conector recto de flecha"/>
          <p:cNvCxnSpPr>
            <a:endCxn id="13" idx="2"/>
          </p:cNvCxnSpPr>
          <p:nvPr/>
        </p:nvCxnSpPr>
        <p:spPr>
          <a:xfrm rot="10800000">
            <a:off x="3971924" y="4316260"/>
            <a:ext cx="1814522" cy="168450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7390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Rectángulo"/>
          <p:cNvSpPr/>
          <p:nvPr/>
        </p:nvSpPr>
        <p:spPr>
          <a:xfrm>
            <a:off x="4714876" y="2357430"/>
            <a:ext cx="4163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 smtClean="0"/>
              <a:t>Clicar</a:t>
            </a:r>
            <a:r>
              <a:rPr lang="ca-ES" dirty="0" smtClean="0"/>
              <a:t> fotograma a fotograma</a:t>
            </a:r>
          </a:p>
          <a:p>
            <a:endParaRPr lang="ca-ES" dirty="0" smtClean="0"/>
          </a:p>
          <a:p>
            <a:r>
              <a:rPr lang="ca-ES" dirty="0" smtClean="0"/>
              <a:t>Van passant automàticament... </a:t>
            </a:r>
          </a:p>
          <a:p>
            <a:r>
              <a:rPr lang="ca-ES" dirty="0" smtClean="0">
                <a:solidFill>
                  <a:srgbClr val="FF0066"/>
                </a:solidFill>
              </a:rPr>
              <a:t>Així que calma si teniu un mòbil lent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143372" y="7141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“Mesurar” vídeos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7" name="6 Imagen" descr="logo_vidanalys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28" y="71414"/>
            <a:ext cx="500066" cy="500066"/>
          </a:xfrm>
          <a:prstGeom prst="rect">
            <a:avLst/>
          </a:prstGeom>
        </p:spPr>
      </p:pic>
      <p:cxnSp>
        <p:nvCxnSpPr>
          <p:cNvPr id="16" name="15 Conector recto de flecha"/>
          <p:cNvCxnSpPr>
            <a:stCxn id="18" idx="1"/>
          </p:cNvCxnSpPr>
          <p:nvPr/>
        </p:nvCxnSpPr>
        <p:spPr>
          <a:xfrm flipH="1">
            <a:off x="2214546" y="2957595"/>
            <a:ext cx="2500330" cy="97147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57158" y="714356"/>
            <a:ext cx="2886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3.- Definir eixos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313" y="1000108"/>
            <a:ext cx="7058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00034" y="357166"/>
            <a:ext cx="342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Què es </a:t>
            </a:r>
            <a:r>
              <a:rPr lang="ca-ES" sz="2800" dirty="0" smtClean="0">
                <a:solidFill>
                  <a:srgbClr val="7030A0"/>
                </a:solidFill>
              </a:rPr>
              <a:t>FISIDABO</a:t>
            </a:r>
            <a:r>
              <a:rPr lang="ca-ES" sz="2800" dirty="0" smtClean="0"/>
              <a:t>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3929066"/>
            <a:ext cx="2191434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dirty="0" smtClean="0"/>
              <a:t>Batxillerat i 4ESO</a:t>
            </a:r>
          </a:p>
          <a:p>
            <a:endParaRPr lang="ca-ES" dirty="0" smtClean="0"/>
          </a:p>
          <a:p>
            <a:r>
              <a:rPr lang="ca-ES" dirty="0" smtClean="0"/>
              <a:t>13 d’abril de 2018</a:t>
            </a:r>
          </a:p>
          <a:p>
            <a:endParaRPr lang="ca-ES" dirty="0" smtClean="0"/>
          </a:p>
          <a:p>
            <a:r>
              <a:rPr lang="ca-ES" dirty="0" smtClean="0"/>
              <a:t>2000 estudiants</a:t>
            </a:r>
          </a:p>
          <a:p>
            <a:endParaRPr lang="ca-ES" dirty="0" smtClean="0"/>
          </a:p>
          <a:p>
            <a:r>
              <a:rPr lang="ca-ES" dirty="0" smtClean="0"/>
              <a:t>19 experiments</a:t>
            </a:r>
          </a:p>
          <a:p>
            <a:endParaRPr lang="ca-ES" dirty="0" smtClean="0"/>
          </a:p>
          <a:p>
            <a:r>
              <a:rPr lang="ca-ES" dirty="0" smtClean="0"/>
              <a:t>100 voluntaris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145476" y="4040881"/>
            <a:ext cx="4927118" cy="2031325"/>
          </a:xfrm>
          <a:prstGeom prst="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u="sng" dirty="0" smtClean="0"/>
              <a:t>Objectius: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/>
              <a:t> </a:t>
            </a:r>
            <a:r>
              <a:rPr lang="ca-ES" dirty="0" smtClean="0"/>
              <a:t>Fer la física atractiva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Utilitzar noves tecnologies (no tan noves)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Potenciar l’autonomia dels alumnes</a:t>
            </a:r>
            <a:endParaRPr lang="ca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7294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4143372" y="7141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“Mesurar” vídeos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7" name="6 Imagen" descr="logo_vidanalys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28" y="71414"/>
            <a:ext cx="500066" cy="500066"/>
          </a:xfrm>
          <a:prstGeom prst="rect">
            <a:avLst/>
          </a:prstGeom>
        </p:spPr>
      </p:pic>
      <p:cxnSp>
        <p:nvCxnSpPr>
          <p:cNvPr id="16" name="15 Conector recto de flecha"/>
          <p:cNvCxnSpPr>
            <a:stCxn id="18" idx="1"/>
          </p:cNvCxnSpPr>
          <p:nvPr/>
        </p:nvCxnSpPr>
        <p:spPr>
          <a:xfrm rot="10800000" flipV="1">
            <a:off x="3643306" y="1470526"/>
            <a:ext cx="1857388" cy="74402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57158" y="714356"/>
            <a:ext cx="332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4.- Determinar r(t)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500694" y="1285860"/>
            <a:ext cx="198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1. </a:t>
            </a:r>
            <a:r>
              <a:rPr lang="ca-ES" dirty="0" err="1" smtClean="0"/>
              <a:t>Start</a:t>
            </a:r>
            <a:r>
              <a:rPr lang="ca-ES" dirty="0" smtClean="0"/>
              <a:t> </a:t>
            </a:r>
            <a:r>
              <a:rPr lang="ca-ES" dirty="0" err="1" smtClean="0"/>
              <a:t>analysis</a:t>
            </a:r>
            <a:endParaRPr lang="ca-ES" dirty="0" smtClean="0"/>
          </a:p>
        </p:txBody>
      </p:sp>
      <p:sp>
        <p:nvSpPr>
          <p:cNvPr id="23" name="22 Rectángulo"/>
          <p:cNvSpPr/>
          <p:nvPr/>
        </p:nvSpPr>
        <p:spPr>
          <a:xfrm>
            <a:off x="5833445" y="2143116"/>
            <a:ext cx="273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... I seguir instruccions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143372" y="7141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“Mesurar” vídeos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7" name="6 Imagen" descr="logo_vid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28" y="71414"/>
            <a:ext cx="500066" cy="50006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57158" y="714356"/>
            <a:ext cx="2914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5.- Analitzar r(t)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357554" y="1202280"/>
            <a:ext cx="213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1. Gravar resultat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2812847" cy="192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5214942" y="2214554"/>
            <a:ext cx="2375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2. Analitzar resultat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285992"/>
            <a:ext cx="2286016" cy="224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86124"/>
            <a:ext cx="2214578" cy="31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6858016" y="3214686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3. Obtenir dades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88063" y="6488668"/>
            <a:ext cx="2955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Es pot revisar l’anàlisi!!!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 rot="10800000" flipV="1">
            <a:off x="2571736" y="1571612"/>
            <a:ext cx="1714512" cy="95834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0800000" flipV="1">
            <a:off x="4643438" y="2573332"/>
            <a:ext cx="1643074" cy="49847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 flipV="1">
            <a:off x="6643702" y="3571876"/>
            <a:ext cx="1357322" cy="14287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riángulo rectángulo"/>
          <p:cNvSpPr/>
          <p:nvPr/>
        </p:nvSpPr>
        <p:spPr>
          <a:xfrm rot="5400000">
            <a:off x="35715" y="-35715"/>
            <a:ext cx="928670" cy="1000100"/>
          </a:xfrm>
          <a:prstGeom prst="rtTriangl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CuadroTexto"/>
          <p:cNvSpPr txBox="1"/>
          <p:nvPr/>
        </p:nvSpPr>
        <p:spPr>
          <a:xfrm rot="18965969">
            <a:off x="-185914" y="274570"/>
            <a:ext cx="116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 smtClean="0">
                <a:solidFill>
                  <a:srgbClr val="FF0000"/>
                </a:solidFill>
              </a:rPr>
              <a:t>experiment</a:t>
            </a:r>
            <a:endParaRPr lang="ca-ES" sz="1400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688772" y="1202280"/>
            <a:ext cx="174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Caiguda lliure</a:t>
            </a:r>
            <a:endParaRPr lang="ca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43372" y="7141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“Mesurar” vídeos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2" name="21 Imagen" descr="logo_vid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28" y="71414"/>
            <a:ext cx="500066" cy="500066"/>
          </a:xfrm>
          <a:prstGeom prst="rect">
            <a:avLst/>
          </a:prstGeom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285860"/>
            <a:ext cx="1397746" cy="522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riángulo rectángulo"/>
          <p:cNvSpPr/>
          <p:nvPr/>
        </p:nvSpPr>
        <p:spPr>
          <a:xfrm rot="5400000">
            <a:off x="35715" y="-35715"/>
            <a:ext cx="928670" cy="1000100"/>
          </a:xfrm>
          <a:prstGeom prst="rtTriangl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CuadroTexto"/>
          <p:cNvSpPr txBox="1"/>
          <p:nvPr/>
        </p:nvSpPr>
        <p:spPr>
          <a:xfrm rot="18965969">
            <a:off x="-185914" y="274570"/>
            <a:ext cx="116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 smtClean="0">
                <a:solidFill>
                  <a:srgbClr val="FF0000"/>
                </a:solidFill>
              </a:rPr>
              <a:t>experiment</a:t>
            </a:r>
            <a:endParaRPr lang="ca-ES" sz="1400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00100" y="1214422"/>
            <a:ext cx="160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Tir parabòlic</a:t>
            </a:r>
            <a:endParaRPr lang="ca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43372" y="7141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“Mesurar” vídeos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2" name="21 Imagen" descr="logo_vid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28" y="71414"/>
            <a:ext cx="500066" cy="500066"/>
          </a:xfrm>
          <a:prstGeom prst="rect">
            <a:avLst/>
          </a:prstGeom>
        </p:spPr>
      </p:pic>
      <p:pic>
        <p:nvPicPr>
          <p:cNvPr id="23" name="22 Imagen" descr="Tir_parabòl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1302" y="1333988"/>
            <a:ext cx="3809524" cy="3809524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2857488" y="5274246"/>
            <a:ext cx="359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...estudiar moviment parabòlic</a:t>
            </a:r>
            <a:endParaRPr lang="ca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riángulo rectángulo"/>
          <p:cNvSpPr/>
          <p:nvPr/>
        </p:nvSpPr>
        <p:spPr>
          <a:xfrm rot="5400000">
            <a:off x="35715" y="-35715"/>
            <a:ext cx="928670" cy="1000100"/>
          </a:xfrm>
          <a:prstGeom prst="rtTriangl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CuadroTexto"/>
          <p:cNvSpPr txBox="1"/>
          <p:nvPr/>
        </p:nvSpPr>
        <p:spPr>
          <a:xfrm rot="18965969">
            <a:off x="-185914" y="274570"/>
            <a:ext cx="116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 smtClean="0">
                <a:solidFill>
                  <a:srgbClr val="FF0000"/>
                </a:solidFill>
              </a:rPr>
              <a:t>experiment</a:t>
            </a:r>
            <a:endParaRPr lang="ca-ES" sz="1400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86116" y="1357298"/>
            <a:ext cx="238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Moviment harmònic</a:t>
            </a:r>
            <a:endParaRPr lang="ca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43372" y="7141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“Mesurar” vídeos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2" name="21 Imagen" descr="logo_vid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28" y="71414"/>
            <a:ext cx="500066" cy="500066"/>
          </a:xfrm>
          <a:prstGeom prst="rect">
            <a:avLst/>
          </a:prstGeom>
        </p:spPr>
      </p:pic>
      <p:pic>
        <p:nvPicPr>
          <p:cNvPr id="9" name="8 Imagen" descr="Simple_Pendulum_Oscillat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5728" y="1857364"/>
            <a:ext cx="110490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riángulo rectángulo"/>
          <p:cNvSpPr/>
          <p:nvPr/>
        </p:nvSpPr>
        <p:spPr>
          <a:xfrm rot="5400000">
            <a:off x="35715" y="-35715"/>
            <a:ext cx="928670" cy="1000100"/>
          </a:xfrm>
          <a:prstGeom prst="rtTriangl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CuadroTexto"/>
          <p:cNvSpPr txBox="1"/>
          <p:nvPr/>
        </p:nvSpPr>
        <p:spPr>
          <a:xfrm rot="18965969">
            <a:off x="-185914" y="274570"/>
            <a:ext cx="116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 smtClean="0">
                <a:solidFill>
                  <a:srgbClr val="FF0000"/>
                </a:solidFill>
              </a:rPr>
              <a:t>experiment</a:t>
            </a:r>
            <a:endParaRPr lang="ca-ES" sz="1400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88575" y="1357298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Cinemàtica del cos humà</a:t>
            </a:r>
            <a:endParaRPr lang="ca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43372" y="7141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“Mesurar” vídeos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2" name="21 Imagen" descr="logo_vid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28" y="71414"/>
            <a:ext cx="500066" cy="50006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2"/>
            <a:ext cx="4214842" cy="28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-32" y="-24"/>
            <a:ext cx="507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/>
              <a:t>Ara si... Agafem el telèfon mòbil</a:t>
            </a:r>
            <a:endParaRPr lang="ca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86116" y="500042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/>
              <a:t>Aplicacions</a:t>
            </a:r>
            <a:endParaRPr lang="ca-ES" sz="3200" dirty="0"/>
          </a:p>
        </p:txBody>
      </p:sp>
      <p:pic>
        <p:nvPicPr>
          <p:cNvPr id="5" name="4 Imagen" descr="logo_vid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571744"/>
            <a:ext cx="1571636" cy="1571636"/>
          </a:xfrm>
          <a:prstGeom prst="rect">
            <a:avLst/>
          </a:prstGeom>
        </p:spPr>
      </p:pic>
      <p:pic>
        <p:nvPicPr>
          <p:cNvPr id="6" name="5 Imagen" descr="logo_image_me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643182"/>
            <a:ext cx="1428760" cy="142876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643702" y="1500174"/>
            <a:ext cx="1814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C00000"/>
                </a:solidFill>
              </a:rPr>
              <a:t>Sensors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06201" y="1500174"/>
            <a:ext cx="3037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C00000"/>
                </a:solidFill>
              </a:rPr>
              <a:t>De </a:t>
            </a:r>
            <a:r>
              <a:rPr lang="ca-ES" sz="3200" dirty="0" err="1" smtClean="0">
                <a:solidFill>
                  <a:srgbClr val="C00000"/>
                </a:solidFill>
              </a:rPr>
              <a:t>Video</a:t>
            </a:r>
            <a:r>
              <a:rPr lang="ca-ES" sz="3200" dirty="0" smtClean="0">
                <a:solidFill>
                  <a:srgbClr val="C00000"/>
                </a:solidFill>
              </a:rPr>
              <a:t> a </a:t>
            </a:r>
            <a:r>
              <a:rPr lang="ca-ES" sz="3200" i="1" dirty="0" smtClean="0">
                <a:solidFill>
                  <a:srgbClr val="C00000"/>
                </a:solidFill>
              </a:rPr>
              <a:t>r</a:t>
            </a:r>
            <a:r>
              <a:rPr lang="ca-ES" sz="3200" dirty="0" smtClean="0">
                <a:solidFill>
                  <a:srgbClr val="C00000"/>
                </a:solidFill>
              </a:rPr>
              <a:t>(t)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34" y="1285860"/>
            <a:ext cx="2233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Mesurar </a:t>
            </a:r>
          </a:p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distàncies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49691" y="4214818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VidAnalysis</a:t>
            </a:r>
            <a:r>
              <a:rPr lang="ca-ES" dirty="0" smtClean="0"/>
              <a:t> </a:t>
            </a:r>
            <a:r>
              <a:rPr lang="ca-ES" dirty="0" err="1" smtClean="0"/>
              <a:t>free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06456" y="4202676"/>
            <a:ext cx="152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ImageMeter</a:t>
            </a:r>
            <a:endParaRPr lang="ca-ES" dirty="0"/>
          </a:p>
        </p:txBody>
      </p:sp>
      <p:pic>
        <p:nvPicPr>
          <p:cNvPr id="12" name="11 Imagen" descr="logo_sciene_jour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428868"/>
            <a:ext cx="1500198" cy="150019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6712933" y="4143380"/>
            <a:ext cx="200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Science</a:t>
            </a:r>
            <a:r>
              <a:rPr lang="ca-ES" dirty="0" smtClean="0"/>
              <a:t> Journal</a:t>
            </a:r>
            <a:endParaRPr lang="ca-ES" dirty="0"/>
          </a:p>
        </p:txBody>
      </p:sp>
      <p:pic>
        <p:nvPicPr>
          <p:cNvPr id="15" name="14 Imagen" descr="logo_viey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929198"/>
            <a:ext cx="2238667" cy="109537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6786578" y="6072206"/>
            <a:ext cx="19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Vieyra</a:t>
            </a:r>
            <a:r>
              <a:rPr lang="ca-ES" dirty="0" smtClean="0"/>
              <a:t> Software</a:t>
            </a:r>
            <a:endParaRPr lang="ca-ES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142844" y="1214422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2844" y="2355842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42844" y="4714884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64314" y="3893347"/>
            <a:ext cx="535705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5400000">
            <a:off x="4464049" y="3036091"/>
            <a:ext cx="36433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142844" y="1285860"/>
            <a:ext cx="6072230" cy="53578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421481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Sensors del mòbil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71472" y="785794"/>
            <a:ext cx="563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Amb l’acceleròmetre NO mesurem l’acceleració!</a:t>
            </a:r>
            <a:endParaRPr lang="ca-ES" dirty="0"/>
          </a:p>
        </p:txBody>
      </p:sp>
      <p:cxnSp>
        <p:nvCxnSpPr>
          <p:cNvPr id="18" name="17 Conector recto de flecha"/>
          <p:cNvCxnSpPr/>
          <p:nvPr/>
        </p:nvCxnSpPr>
        <p:spPr>
          <a:xfrm rot="5400000" flipH="1" flipV="1">
            <a:off x="822299" y="2749545"/>
            <a:ext cx="1071570" cy="15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5400000">
            <a:off x="652434" y="4419608"/>
            <a:ext cx="1419236" cy="952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000232" y="1357298"/>
            <a:ext cx="514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Imaginem el mòbil a sobre d’una superfície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357554" y="2357430"/>
            <a:ext cx="483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L’ “acceleròmetre” mesurarà g=9,81 m/s</a:t>
            </a:r>
            <a:r>
              <a:rPr lang="ca-ES" baseline="30000" dirty="0" smtClean="0"/>
              <a:t>2</a:t>
            </a:r>
            <a:endParaRPr lang="ca-ES" baseline="30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456982" y="264318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N</a:t>
            </a:r>
            <a:endParaRPr lang="ca-ES" dirty="0"/>
          </a:p>
        </p:txBody>
      </p:sp>
      <p:sp>
        <p:nvSpPr>
          <p:cNvPr id="13" name="12 Rectángulo"/>
          <p:cNvSpPr/>
          <p:nvPr/>
        </p:nvSpPr>
        <p:spPr>
          <a:xfrm>
            <a:off x="928662" y="328612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30 CuadroTexto"/>
          <p:cNvSpPr txBox="1"/>
          <p:nvPr/>
        </p:nvSpPr>
        <p:spPr>
          <a:xfrm>
            <a:off x="1428728" y="450057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P=mg</a:t>
            </a:r>
            <a:endParaRPr lang="ca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572000" y="2857496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srgbClr val="FF0000"/>
                </a:solidFill>
              </a:rPr>
              <a:t>Equilibri </a:t>
            </a:r>
            <a:r>
              <a:rPr lang="ca-ES" dirty="0" smtClean="0">
                <a:solidFill>
                  <a:srgbClr val="FF0000"/>
                </a:solidFill>
                <a:sym typeface="Wingdings" pitchFamily="2" charset="2"/>
              </a:rPr>
              <a:t> a=0m/s</a:t>
            </a:r>
            <a:r>
              <a:rPr lang="ca-ES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ca-ES" baseline="30000" dirty="0">
              <a:solidFill>
                <a:srgbClr val="FF00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122486" y="3857628"/>
            <a:ext cx="580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...el que mesurem, de fet, és la “normal/massa” !!!!</a:t>
            </a:r>
          </a:p>
          <a:p>
            <a:pPr algn="ctr"/>
            <a:r>
              <a:rPr lang="ca-ES" dirty="0" smtClean="0"/>
              <a:t>(o la tensió/massa si el mòbil està penjat) </a:t>
            </a:r>
            <a:endParaRPr lang="ca-ES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1" y="2428869"/>
            <a:ext cx="542260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>
          <a:xfrm>
            <a:off x="3286116" y="2285992"/>
            <a:ext cx="5572164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35 CuadroTexto"/>
          <p:cNvSpPr txBox="1"/>
          <p:nvPr/>
        </p:nvSpPr>
        <p:spPr>
          <a:xfrm>
            <a:off x="3286116" y="4782933"/>
            <a:ext cx="5682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Mesurem </a:t>
            </a:r>
            <a:r>
              <a:rPr lang="ca-ES" dirty="0" smtClean="0"/>
              <a:t>la normal dividida per la massa del cos!</a:t>
            </a:r>
            <a:endParaRPr lang="ca-ES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098136" y="5526961"/>
            <a:ext cx="3185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 err="1" smtClean="0">
                <a:solidFill>
                  <a:srgbClr val="FF0000"/>
                </a:solidFill>
              </a:rPr>
              <a:t>a</a:t>
            </a:r>
            <a:r>
              <a:rPr lang="ca-ES" sz="4800" baseline="-25000" dirty="0" err="1" smtClean="0">
                <a:solidFill>
                  <a:srgbClr val="FF0000"/>
                </a:solidFill>
              </a:rPr>
              <a:t>mòbil</a:t>
            </a:r>
            <a:r>
              <a:rPr lang="ca-ES" sz="4800" dirty="0" smtClean="0">
                <a:solidFill>
                  <a:srgbClr val="FF0000"/>
                </a:solidFill>
              </a:rPr>
              <a:t>=N/m</a:t>
            </a:r>
            <a:endParaRPr lang="ca-ES" sz="4800" dirty="0">
              <a:solidFill>
                <a:srgbClr val="FF0000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4286248" y="5786454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6143636" y="5643578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27241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421481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Sensors del mòbil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57158" y="642918"/>
            <a:ext cx="6683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Intentarem sempre “separar” l’efecte de la gravetat, </a:t>
            </a:r>
          </a:p>
          <a:p>
            <a:r>
              <a:rPr lang="ca-ES" dirty="0" smtClean="0"/>
              <a:t>per tant mesurarem: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   En una direcció </a:t>
            </a:r>
            <a:r>
              <a:rPr lang="ca-ES" dirty="0" err="1" smtClean="0">
                <a:solidFill>
                  <a:srgbClr val="FF0000"/>
                </a:solidFill>
              </a:rPr>
              <a:t>paralela</a:t>
            </a:r>
            <a:r>
              <a:rPr lang="ca-ES" dirty="0" smtClean="0">
                <a:solidFill>
                  <a:srgbClr val="FF0000"/>
                </a:solidFill>
              </a:rPr>
              <a:t> </a:t>
            </a:r>
            <a:r>
              <a:rPr lang="ca-ES" dirty="0" smtClean="0"/>
              <a:t>al pes (imaginem un ascensor)</a:t>
            </a:r>
            <a:endParaRPr lang="ca-ES" dirty="0"/>
          </a:p>
        </p:txBody>
      </p:sp>
      <p:cxnSp>
        <p:nvCxnSpPr>
          <p:cNvPr id="21" name="20 Conector recto de flecha"/>
          <p:cNvCxnSpPr/>
          <p:nvPr/>
        </p:nvCxnSpPr>
        <p:spPr>
          <a:xfrm rot="16200000" flipV="1">
            <a:off x="1352530" y="3638553"/>
            <a:ext cx="1438281" cy="1"/>
          </a:xfrm>
          <a:prstGeom prst="straightConnector1">
            <a:avLst/>
          </a:prstGeom>
          <a:ln w="28575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5400000">
            <a:off x="1178695" y="5321313"/>
            <a:ext cx="17859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071670" y="569186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C00000"/>
                </a:solidFill>
              </a:rPr>
              <a:t>P=mg</a:t>
            </a:r>
            <a:endParaRPr lang="ca-ES" sz="2800" dirty="0">
              <a:solidFill>
                <a:srgbClr val="C00000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643042" y="2762904"/>
            <a:ext cx="5715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N</a:t>
            </a:r>
            <a:endParaRPr lang="ca-ES" sz="2800" baseline="-25000" dirty="0">
              <a:solidFill>
                <a:srgbClr val="FFC000"/>
              </a:solidFill>
            </a:endParaRPr>
          </a:p>
        </p:txBody>
      </p:sp>
      <p:graphicFrame>
        <p:nvGraphicFramePr>
          <p:cNvPr id="51" name="50 Objeto"/>
          <p:cNvGraphicFramePr>
            <a:graphicFrameLocks noChangeAspect="1"/>
          </p:cNvGraphicFramePr>
          <p:nvPr/>
        </p:nvGraphicFramePr>
        <p:xfrm>
          <a:off x="5072066" y="2071678"/>
          <a:ext cx="1993900" cy="476250"/>
        </p:xfrm>
        <a:graphic>
          <a:graphicData uri="http://schemas.openxmlformats.org/presentationml/2006/ole">
            <p:oleObj spid="_x0000_s3074" name="Ecuación" r:id="rId5" imgW="850680" imgH="20304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143504" y="3143248"/>
          <a:ext cx="1579562" cy="377825"/>
        </p:xfrm>
        <a:graphic>
          <a:graphicData uri="http://schemas.openxmlformats.org/presentationml/2006/ole">
            <p:oleObj spid="_x0000_s3075" name="Ecuación" r:id="rId6" imgW="850680" imgH="203040" progId="">
              <p:embed/>
            </p:oleObj>
          </a:graphicData>
        </a:graphic>
      </p:graphicFrame>
      <p:sp>
        <p:nvSpPr>
          <p:cNvPr id="53" name="52 Rectángulo"/>
          <p:cNvSpPr/>
          <p:nvPr/>
        </p:nvSpPr>
        <p:spPr>
          <a:xfrm>
            <a:off x="5072066" y="2714620"/>
            <a:ext cx="113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tant:</a:t>
            </a:r>
            <a:endParaRPr lang="ca-ES" dirty="0"/>
          </a:p>
        </p:txBody>
      </p:sp>
      <p:sp>
        <p:nvSpPr>
          <p:cNvPr id="54" name="53 Rectángulo"/>
          <p:cNvSpPr/>
          <p:nvPr/>
        </p:nvSpPr>
        <p:spPr>
          <a:xfrm>
            <a:off x="5143504" y="3786190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L’acceleració del mòbil:</a:t>
            </a:r>
            <a:endParaRPr lang="ca-ES" dirty="0"/>
          </a:p>
        </p:txBody>
      </p:sp>
      <p:cxnSp>
        <p:nvCxnSpPr>
          <p:cNvPr id="22" name="21 Conector recto de flecha"/>
          <p:cNvCxnSpPr/>
          <p:nvPr/>
        </p:nvCxnSpPr>
        <p:spPr>
          <a:xfrm rot="5400000" flipH="1" flipV="1">
            <a:off x="1710512" y="3923510"/>
            <a:ext cx="866780" cy="1588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143108" y="3477284"/>
            <a:ext cx="5715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FF00"/>
                </a:solidFill>
              </a:rPr>
              <a:t>a</a:t>
            </a:r>
            <a:endParaRPr lang="ca-ES" sz="2800" baseline="-25000" dirty="0">
              <a:solidFill>
                <a:srgbClr val="FFFF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088135" y="5500702"/>
            <a:ext cx="3127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... o posar “el zero” en a=g</a:t>
            </a:r>
            <a:endParaRPr lang="ca-ES" dirty="0"/>
          </a:p>
        </p:txBody>
      </p:sp>
      <p:grpSp>
        <p:nvGrpSpPr>
          <p:cNvPr id="29" name="28 Grupo"/>
          <p:cNvGrpSpPr/>
          <p:nvPr/>
        </p:nvGrpSpPr>
        <p:grpSpPr>
          <a:xfrm>
            <a:off x="500034" y="4929198"/>
            <a:ext cx="688978" cy="642148"/>
            <a:chOff x="382560" y="2071678"/>
            <a:chExt cx="688978" cy="642148"/>
          </a:xfrm>
        </p:grpSpPr>
        <p:cxnSp>
          <p:nvCxnSpPr>
            <p:cNvPr id="31" name="30 Conector recto de flecha"/>
            <p:cNvCxnSpPr/>
            <p:nvPr/>
          </p:nvCxnSpPr>
          <p:spPr>
            <a:xfrm>
              <a:off x="642910" y="2500306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 rot="5400000" flipH="1" flipV="1">
              <a:off x="428596" y="2285198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Object 6"/>
            <p:cNvGraphicFramePr>
              <a:graphicFrameLocks noChangeAspect="1"/>
            </p:cNvGraphicFramePr>
            <p:nvPr/>
          </p:nvGraphicFramePr>
          <p:xfrm>
            <a:off x="785786" y="2455063"/>
            <a:ext cx="236538" cy="258763"/>
          </p:xfrm>
          <a:graphic>
            <a:graphicData uri="http://schemas.openxmlformats.org/presentationml/2006/ole">
              <p:oleObj spid="_x0000_s3078" name="Ecuación" r:id="rId7" imgW="126720" imgH="139680" progId="">
                <p:embed/>
              </p:oleObj>
            </a:graphicData>
          </a:graphic>
        </p:graphicFrame>
        <p:graphicFrame>
          <p:nvGraphicFramePr>
            <p:cNvPr id="34" name="Object 7"/>
            <p:cNvGraphicFramePr>
              <a:graphicFrameLocks noChangeAspect="1"/>
            </p:cNvGraphicFramePr>
            <p:nvPr/>
          </p:nvGraphicFramePr>
          <p:xfrm>
            <a:off x="382560" y="2121686"/>
            <a:ext cx="260350" cy="306388"/>
          </p:xfrm>
          <a:graphic>
            <a:graphicData uri="http://schemas.openxmlformats.org/presentationml/2006/ole">
              <p:oleObj spid="_x0000_s3079" name="Ecuación" r:id="rId8" imgW="139680" imgH="164880" progId="">
                <p:embed/>
              </p:oleObj>
            </a:graphicData>
          </a:graphic>
        </p:graphicFrame>
      </p:grpSp>
      <p:grpSp>
        <p:nvGrpSpPr>
          <p:cNvPr id="37" name="36 Grupo"/>
          <p:cNvGrpSpPr/>
          <p:nvPr/>
        </p:nvGrpSpPr>
        <p:grpSpPr>
          <a:xfrm>
            <a:off x="0" y="0"/>
            <a:ext cx="1000100" cy="928670"/>
            <a:chOff x="0" y="0"/>
            <a:chExt cx="1000100" cy="928670"/>
          </a:xfrm>
        </p:grpSpPr>
        <p:sp>
          <p:nvSpPr>
            <p:cNvPr id="35" name="34 Triángulo rectángulo"/>
            <p:cNvSpPr/>
            <p:nvPr/>
          </p:nvSpPr>
          <p:spPr>
            <a:xfrm rot="5400000">
              <a:off x="35715" y="-35715"/>
              <a:ext cx="928670" cy="1000100"/>
            </a:xfrm>
            <a:prstGeom prst="rtTriangle">
              <a:avLst/>
            </a:prstGeom>
            <a:solidFill>
              <a:srgbClr val="7030A0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6" name="35 CuadroTexto"/>
            <p:cNvSpPr txBox="1"/>
            <p:nvPr/>
          </p:nvSpPr>
          <p:spPr>
            <a:xfrm rot="18965969">
              <a:off x="48541" y="274570"/>
              <a:ext cx="699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400" dirty="0" smtClean="0">
                  <a:solidFill>
                    <a:srgbClr val="FFFF00"/>
                  </a:solidFill>
                </a:rPr>
                <a:t>teoria</a:t>
              </a:r>
              <a:endParaRPr lang="ca-ES" sz="1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39" name="38 Objeto"/>
          <p:cNvGraphicFramePr>
            <a:graphicFrameLocks noChangeAspect="1"/>
          </p:cNvGraphicFramePr>
          <p:nvPr/>
        </p:nvGraphicFramePr>
        <p:xfrm>
          <a:off x="5220072" y="4437112"/>
          <a:ext cx="1942571" cy="546348"/>
        </p:xfrm>
        <a:graphic>
          <a:graphicData uri="http://schemas.openxmlformats.org/presentationml/2006/ole">
            <p:oleObj spid="_x0000_s3080" name="Equation" r:id="rId9" imgW="81252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86058"/>
            <a:ext cx="4205383" cy="263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421481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Sensors del mòbil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57158" y="642918"/>
            <a:ext cx="8922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Intentarem sempre “separar” l’efecte de la gravetat, </a:t>
            </a:r>
          </a:p>
          <a:p>
            <a:r>
              <a:rPr lang="ca-ES" dirty="0" smtClean="0"/>
              <a:t>per tant mesurarem: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   En una direcció </a:t>
            </a:r>
            <a:r>
              <a:rPr lang="ca-ES" dirty="0" smtClean="0">
                <a:solidFill>
                  <a:srgbClr val="FF0000"/>
                </a:solidFill>
              </a:rPr>
              <a:t>perpendicular</a:t>
            </a:r>
            <a:r>
              <a:rPr lang="ca-ES" dirty="0" smtClean="0"/>
              <a:t> al pes (imaginem un auto de xoc accelerant)</a:t>
            </a:r>
            <a:endParaRPr lang="ca-ES" dirty="0"/>
          </a:p>
        </p:txBody>
      </p:sp>
      <p:cxnSp>
        <p:nvCxnSpPr>
          <p:cNvPr id="21" name="20 Conector recto de flecha"/>
          <p:cNvCxnSpPr/>
          <p:nvPr/>
        </p:nvCxnSpPr>
        <p:spPr>
          <a:xfrm rot="16200000" flipV="1">
            <a:off x="1352530" y="3005132"/>
            <a:ext cx="1438281" cy="1"/>
          </a:xfrm>
          <a:prstGeom prst="straightConnector1">
            <a:avLst/>
          </a:prstGeom>
          <a:ln w="28575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5400000">
            <a:off x="1178695" y="4679165"/>
            <a:ext cx="17859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071670" y="542926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C00000"/>
                </a:solidFill>
              </a:rPr>
              <a:t>P=mg</a:t>
            </a:r>
            <a:endParaRPr lang="ca-ES" sz="2800" dirty="0">
              <a:solidFill>
                <a:srgbClr val="C00000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143108" y="2143116"/>
            <a:ext cx="10211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N</a:t>
            </a:r>
            <a:r>
              <a:rPr lang="ca-ES" sz="2800" baseline="-25000" dirty="0" smtClean="0">
                <a:solidFill>
                  <a:srgbClr val="FFC000"/>
                </a:solidFill>
              </a:rPr>
              <a:t>y</a:t>
            </a:r>
            <a:endParaRPr lang="ca-ES" sz="2800" baseline="-25000" dirty="0">
              <a:solidFill>
                <a:srgbClr val="FFC000"/>
              </a:solidFill>
            </a:endParaRPr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2214546" y="4295780"/>
            <a:ext cx="3295174" cy="3338"/>
          </a:xfrm>
          <a:prstGeom prst="straightConnector1">
            <a:avLst/>
          </a:prstGeom>
          <a:ln w="28575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5143504" y="3834474"/>
            <a:ext cx="7143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 err="1" smtClean="0">
                <a:solidFill>
                  <a:srgbClr val="0070C0"/>
                </a:solidFill>
              </a:rPr>
              <a:t>N</a:t>
            </a:r>
            <a:r>
              <a:rPr lang="ca-ES" sz="2800" baseline="-25000" dirty="0" err="1" smtClean="0">
                <a:solidFill>
                  <a:srgbClr val="0070C0"/>
                </a:solidFill>
              </a:rPr>
              <a:t>x</a:t>
            </a:r>
            <a:endParaRPr lang="ca-ES" sz="2800" baseline="-25000" dirty="0">
              <a:solidFill>
                <a:srgbClr val="0070C0"/>
              </a:solidFill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 flipV="1">
            <a:off x="2214546" y="4357694"/>
            <a:ext cx="2071702" cy="9524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4071934" y="4214818"/>
            <a:ext cx="10715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FF00"/>
                </a:solidFill>
              </a:rPr>
              <a:t>a</a:t>
            </a:r>
            <a:r>
              <a:rPr lang="ca-ES" sz="2800" baseline="-25000" dirty="0" smtClean="0">
                <a:solidFill>
                  <a:srgbClr val="FFFF00"/>
                </a:solidFill>
              </a:rPr>
              <a:t>x</a:t>
            </a:r>
            <a:endParaRPr lang="ca-ES" sz="2800" baseline="-25000" dirty="0">
              <a:solidFill>
                <a:srgbClr val="FFFF00"/>
              </a:solidFill>
            </a:endParaRPr>
          </a:p>
        </p:txBody>
      </p:sp>
      <p:graphicFrame>
        <p:nvGraphicFramePr>
          <p:cNvPr id="51" name="50 Objeto"/>
          <p:cNvGraphicFramePr>
            <a:graphicFrameLocks noChangeAspect="1"/>
          </p:cNvGraphicFramePr>
          <p:nvPr/>
        </p:nvGraphicFramePr>
        <p:xfrm>
          <a:off x="6215074" y="2357430"/>
          <a:ext cx="2113374" cy="1071570"/>
        </p:xfrm>
        <a:graphic>
          <a:graphicData uri="http://schemas.openxmlformats.org/presentationml/2006/ole">
            <p:oleObj spid="_x0000_s2051" name="Ecuación" r:id="rId5" imgW="901440" imgH="45720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000760" y="4143380"/>
          <a:ext cx="2946429" cy="447686"/>
        </p:xfrm>
        <a:graphic>
          <a:graphicData uri="http://schemas.openxmlformats.org/presentationml/2006/ole">
            <p:oleObj spid="_x0000_s2052" name="Ecuación" r:id="rId6" imgW="1587240" imgH="241200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448453" y="5357826"/>
          <a:ext cx="2052637" cy="981075"/>
        </p:xfrm>
        <a:graphic>
          <a:graphicData uri="http://schemas.openxmlformats.org/presentationml/2006/ole">
            <p:oleObj spid="_x0000_s2053" name="Ecuación" r:id="rId7" imgW="876240" imgH="419040" progId="">
              <p:embed/>
            </p:oleObj>
          </a:graphicData>
        </a:graphic>
      </p:graphicFrame>
      <p:sp>
        <p:nvSpPr>
          <p:cNvPr id="52" name="51 Abrir llave"/>
          <p:cNvSpPr/>
          <p:nvPr/>
        </p:nvSpPr>
        <p:spPr>
          <a:xfrm>
            <a:off x="6000760" y="2428868"/>
            <a:ext cx="285752" cy="1000132"/>
          </a:xfrm>
          <a:prstGeom prst="leftBrace">
            <a:avLst>
              <a:gd name="adj1" fmla="val 3248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3" name="52 Rectángulo"/>
          <p:cNvSpPr/>
          <p:nvPr/>
        </p:nvSpPr>
        <p:spPr>
          <a:xfrm>
            <a:off x="6000760" y="3714752"/>
            <a:ext cx="113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tant:</a:t>
            </a:r>
            <a:endParaRPr lang="ca-ES" dirty="0"/>
          </a:p>
        </p:txBody>
      </p:sp>
      <p:sp>
        <p:nvSpPr>
          <p:cNvPr id="54" name="53 Rectángulo"/>
          <p:cNvSpPr/>
          <p:nvPr/>
        </p:nvSpPr>
        <p:spPr>
          <a:xfrm>
            <a:off x="6087273" y="5000636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L’acceleració del mòbil:</a:t>
            </a:r>
            <a:endParaRPr lang="ca-ES" dirty="0"/>
          </a:p>
        </p:txBody>
      </p:sp>
      <p:sp>
        <p:nvSpPr>
          <p:cNvPr id="55" name="54 CuadroTexto"/>
          <p:cNvSpPr txBox="1"/>
          <p:nvPr/>
        </p:nvSpPr>
        <p:spPr>
          <a:xfrm>
            <a:off x="5109706" y="6357958"/>
            <a:ext cx="389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... no la </a:t>
            </a:r>
            <a:r>
              <a:rPr lang="ca-ES" dirty="0" err="1" smtClean="0"/>
              <a:t>liem</a:t>
            </a:r>
            <a:r>
              <a:rPr lang="ca-ES" dirty="0" smtClean="0"/>
              <a:t>, i mesurem només a</a:t>
            </a:r>
            <a:r>
              <a:rPr lang="ca-ES" baseline="-25000" dirty="0" smtClean="0"/>
              <a:t>x</a:t>
            </a:r>
            <a:endParaRPr lang="ca-ES" baseline="-25000" dirty="0"/>
          </a:p>
        </p:txBody>
      </p:sp>
      <p:grpSp>
        <p:nvGrpSpPr>
          <p:cNvPr id="69" name="68 Grupo"/>
          <p:cNvGrpSpPr/>
          <p:nvPr/>
        </p:nvGrpSpPr>
        <p:grpSpPr>
          <a:xfrm>
            <a:off x="311122" y="5144306"/>
            <a:ext cx="688978" cy="642148"/>
            <a:chOff x="382560" y="2071678"/>
            <a:chExt cx="688978" cy="642148"/>
          </a:xfrm>
        </p:grpSpPr>
        <p:cxnSp>
          <p:nvCxnSpPr>
            <p:cNvPr id="67" name="66 Conector recto de flecha"/>
            <p:cNvCxnSpPr/>
            <p:nvPr/>
          </p:nvCxnSpPr>
          <p:spPr>
            <a:xfrm>
              <a:off x="642910" y="2500306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 de flecha"/>
            <p:cNvCxnSpPr/>
            <p:nvPr/>
          </p:nvCxnSpPr>
          <p:spPr>
            <a:xfrm rot="5400000" flipH="1" flipV="1">
              <a:off x="428596" y="2285198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785786" y="2455063"/>
            <a:ext cx="236538" cy="258763"/>
          </p:xfrm>
          <a:graphic>
            <a:graphicData uri="http://schemas.openxmlformats.org/presentationml/2006/ole">
              <p:oleObj spid="_x0000_s2054" name="Ecuación" r:id="rId8" imgW="126720" imgH="139680" progId="">
                <p:embed/>
              </p:oleObj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382560" y="2121686"/>
            <a:ext cx="260350" cy="306388"/>
          </p:xfrm>
          <a:graphic>
            <a:graphicData uri="http://schemas.openxmlformats.org/presentationml/2006/ole">
              <p:oleObj spid="_x0000_s2055" name="Ecuación" r:id="rId9" imgW="139680" imgH="164880" progId="">
                <p:embed/>
              </p:oleObj>
            </a:graphicData>
          </a:graphic>
        </p:graphicFrame>
      </p:grpSp>
      <p:grpSp>
        <p:nvGrpSpPr>
          <p:cNvPr id="75" name="74 Grupo"/>
          <p:cNvGrpSpPr/>
          <p:nvPr/>
        </p:nvGrpSpPr>
        <p:grpSpPr>
          <a:xfrm>
            <a:off x="0" y="0"/>
            <a:ext cx="1000100" cy="928670"/>
            <a:chOff x="0" y="0"/>
            <a:chExt cx="1000100" cy="928670"/>
          </a:xfrm>
        </p:grpSpPr>
        <p:sp>
          <p:nvSpPr>
            <p:cNvPr id="76" name="75 Triángulo rectángulo"/>
            <p:cNvSpPr/>
            <p:nvPr/>
          </p:nvSpPr>
          <p:spPr>
            <a:xfrm rot="5400000">
              <a:off x="35715" y="-35715"/>
              <a:ext cx="928670" cy="1000100"/>
            </a:xfrm>
            <a:prstGeom prst="rtTriangle">
              <a:avLst/>
            </a:prstGeom>
            <a:solidFill>
              <a:srgbClr val="7030A0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7" name="76 CuadroTexto"/>
            <p:cNvSpPr txBox="1"/>
            <p:nvPr/>
          </p:nvSpPr>
          <p:spPr>
            <a:xfrm rot="18965969">
              <a:off x="48541" y="274570"/>
              <a:ext cx="699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400" dirty="0" smtClean="0">
                  <a:solidFill>
                    <a:srgbClr val="FFFF00"/>
                  </a:solidFill>
                </a:rPr>
                <a:t>teoria</a:t>
              </a:r>
              <a:endParaRPr lang="ca-ES" sz="1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847725"/>
            <a:ext cx="44577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00034" y="357166"/>
            <a:ext cx="498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Què es </a:t>
            </a:r>
            <a:r>
              <a:rPr lang="ca-ES" sz="2800" dirty="0" smtClean="0">
                <a:solidFill>
                  <a:srgbClr val="7030A0"/>
                </a:solidFill>
              </a:rPr>
              <a:t>FISIDABO HIPÀTIA</a:t>
            </a:r>
            <a:r>
              <a:rPr lang="ca-ES" sz="2800" dirty="0" smtClean="0"/>
              <a:t>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02927" y="3898005"/>
            <a:ext cx="2874698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dirty="0" smtClean="0"/>
              <a:t>2BTX i Enginyeria Física</a:t>
            </a:r>
          </a:p>
          <a:p>
            <a:endParaRPr lang="ca-ES" dirty="0" smtClean="0"/>
          </a:p>
          <a:p>
            <a:r>
              <a:rPr lang="ca-ES" dirty="0" smtClean="0"/>
              <a:t>Des del 2012</a:t>
            </a:r>
          </a:p>
          <a:p>
            <a:endParaRPr lang="ca-ES" dirty="0" smtClean="0"/>
          </a:p>
          <a:p>
            <a:r>
              <a:rPr lang="ca-ES" dirty="0" smtClean="0"/>
              <a:t>20 experiments</a:t>
            </a:r>
          </a:p>
          <a:p>
            <a:endParaRPr lang="ca-ES" dirty="0" smtClean="0"/>
          </a:p>
          <a:p>
            <a:r>
              <a:rPr lang="ca-ES" dirty="0" smtClean="0"/>
              <a:t>2 articles en revistes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071934" y="3969443"/>
            <a:ext cx="4317464" cy="2031325"/>
          </a:xfrm>
          <a:prstGeom prst="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u="sng" dirty="0" smtClean="0"/>
              <a:t>Objectius: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/>
              <a:t> </a:t>
            </a:r>
            <a:r>
              <a:rPr lang="ca-ES" dirty="0" smtClean="0"/>
              <a:t>Fer la física atractiva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Potenciar creativitat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Potenciar habilitats en comunicació</a:t>
            </a:r>
            <a:endParaRPr lang="ca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4" y="6165304"/>
            <a:ext cx="833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FF0066"/>
                </a:solidFill>
              </a:rPr>
              <a:t>Promoció de les STEAM entre les noies!!!</a:t>
            </a:r>
            <a:endParaRPr lang="ca-ES" sz="32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4261269" cy="30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421481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Sensors del mòbil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57158" y="642918"/>
            <a:ext cx="8922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Intentarem sempre “separar” l’efecte de la gravetat, </a:t>
            </a:r>
          </a:p>
          <a:p>
            <a:r>
              <a:rPr lang="ca-ES" dirty="0" smtClean="0"/>
              <a:t>per tant mesurarem: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   En una direcció </a:t>
            </a:r>
            <a:r>
              <a:rPr lang="ca-ES" dirty="0" smtClean="0">
                <a:solidFill>
                  <a:srgbClr val="FF0000"/>
                </a:solidFill>
              </a:rPr>
              <a:t>perpendicular</a:t>
            </a:r>
            <a:r>
              <a:rPr lang="ca-ES" dirty="0" smtClean="0"/>
              <a:t> al pes (imaginem un auto de xoc accelerant)</a:t>
            </a:r>
            <a:endParaRPr lang="ca-ES" dirty="0"/>
          </a:p>
        </p:txBody>
      </p:sp>
      <p:cxnSp>
        <p:nvCxnSpPr>
          <p:cNvPr id="26" name="25 Conector recto de flecha"/>
          <p:cNvCxnSpPr/>
          <p:nvPr/>
        </p:nvCxnSpPr>
        <p:spPr>
          <a:xfrm rot="5400000">
            <a:off x="3036877" y="4964123"/>
            <a:ext cx="17859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714612" y="542926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C00000"/>
                </a:solidFill>
              </a:rPr>
              <a:t>P=mg</a:t>
            </a:r>
            <a:endParaRPr lang="ca-ES" sz="2800" dirty="0">
              <a:solidFill>
                <a:srgbClr val="C00000"/>
              </a:solidFill>
            </a:endParaRPr>
          </a:p>
        </p:txBody>
      </p:sp>
      <p:cxnSp>
        <p:nvCxnSpPr>
          <p:cNvPr id="39" name="38 Conector recto de flecha"/>
          <p:cNvCxnSpPr/>
          <p:nvPr/>
        </p:nvCxnSpPr>
        <p:spPr>
          <a:xfrm rot="10800000">
            <a:off x="2714613" y="4141791"/>
            <a:ext cx="1214446" cy="1588"/>
          </a:xfrm>
          <a:prstGeom prst="straightConnector1">
            <a:avLst/>
          </a:prstGeom>
          <a:ln w="28575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2357422" y="4071942"/>
            <a:ext cx="7143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 err="1" smtClean="0">
                <a:solidFill>
                  <a:srgbClr val="0070C0"/>
                </a:solidFill>
              </a:rPr>
              <a:t>N</a:t>
            </a:r>
            <a:r>
              <a:rPr lang="ca-ES" sz="2800" baseline="-25000" dirty="0" err="1" smtClean="0">
                <a:solidFill>
                  <a:srgbClr val="0070C0"/>
                </a:solidFill>
              </a:rPr>
              <a:t>x</a:t>
            </a:r>
            <a:endParaRPr lang="ca-ES" sz="2800" baseline="-25000" dirty="0">
              <a:solidFill>
                <a:srgbClr val="0070C0"/>
              </a:solidFill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 rot="10800000">
            <a:off x="3286116" y="4071942"/>
            <a:ext cx="642942" cy="9524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3000364" y="3500438"/>
            <a:ext cx="10715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 err="1" smtClean="0">
                <a:solidFill>
                  <a:srgbClr val="FFFF00"/>
                </a:solidFill>
              </a:rPr>
              <a:t>a</a:t>
            </a:r>
            <a:r>
              <a:rPr lang="ca-ES" sz="2800" baseline="-25000" dirty="0" err="1" smtClean="0">
                <a:solidFill>
                  <a:srgbClr val="FFFF00"/>
                </a:solidFill>
              </a:rPr>
              <a:t>n</a:t>
            </a:r>
            <a:endParaRPr lang="ca-ES" sz="2800" baseline="-25000" dirty="0">
              <a:solidFill>
                <a:srgbClr val="FFFF00"/>
              </a:solidFill>
            </a:endParaRPr>
          </a:p>
        </p:txBody>
      </p:sp>
      <p:graphicFrame>
        <p:nvGraphicFramePr>
          <p:cNvPr id="51" name="50 Objeto"/>
          <p:cNvGraphicFramePr>
            <a:graphicFrameLocks noChangeAspect="1"/>
          </p:cNvGraphicFramePr>
          <p:nvPr/>
        </p:nvGraphicFramePr>
        <p:xfrm>
          <a:off x="5929322" y="2119313"/>
          <a:ext cx="2528888" cy="1547812"/>
        </p:xfrm>
        <a:graphic>
          <a:graphicData uri="http://schemas.openxmlformats.org/presentationml/2006/ole">
            <p:oleObj spid="_x0000_s4098" name="Ecuación" r:id="rId5" imgW="1079280" imgH="66024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715140" y="4008447"/>
          <a:ext cx="1249363" cy="777875"/>
        </p:xfrm>
        <a:graphic>
          <a:graphicData uri="http://schemas.openxmlformats.org/presentationml/2006/ole">
            <p:oleObj spid="_x0000_s4099" name="Ecuación" r:id="rId6" imgW="672840" imgH="419040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448425" y="5500702"/>
          <a:ext cx="2052638" cy="1039812"/>
        </p:xfrm>
        <a:graphic>
          <a:graphicData uri="http://schemas.openxmlformats.org/presentationml/2006/ole">
            <p:oleObj spid="_x0000_s4100" name="Ecuación" r:id="rId7" imgW="876240" imgH="444240" progId="">
              <p:embed/>
            </p:oleObj>
          </a:graphicData>
        </a:graphic>
      </p:graphicFrame>
      <p:sp>
        <p:nvSpPr>
          <p:cNvPr id="52" name="51 Abrir llave"/>
          <p:cNvSpPr/>
          <p:nvPr/>
        </p:nvSpPr>
        <p:spPr>
          <a:xfrm>
            <a:off x="5715008" y="2357430"/>
            <a:ext cx="285752" cy="1214446"/>
          </a:xfrm>
          <a:prstGeom prst="leftBrace">
            <a:avLst>
              <a:gd name="adj1" fmla="val 3248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3" name="52 Rectángulo"/>
          <p:cNvSpPr/>
          <p:nvPr/>
        </p:nvSpPr>
        <p:spPr>
          <a:xfrm>
            <a:off x="6000760" y="3714752"/>
            <a:ext cx="2237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tant, en l’eix x:</a:t>
            </a:r>
            <a:endParaRPr lang="ca-ES" dirty="0"/>
          </a:p>
        </p:txBody>
      </p:sp>
      <p:sp>
        <p:nvSpPr>
          <p:cNvPr id="54" name="53 Rectángulo"/>
          <p:cNvSpPr/>
          <p:nvPr/>
        </p:nvSpPr>
        <p:spPr>
          <a:xfrm>
            <a:off x="6087273" y="5000636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L’acceleració del mòbil:</a:t>
            </a:r>
            <a:endParaRPr lang="ca-ES" dirty="0"/>
          </a:p>
        </p:txBody>
      </p:sp>
      <p:cxnSp>
        <p:nvCxnSpPr>
          <p:cNvPr id="29" name="28 Conector recto de flecha"/>
          <p:cNvCxnSpPr/>
          <p:nvPr/>
        </p:nvCxnSpPr>
        <p:spPr>
          <a:xfrm rot="16200000" flipV="1">
            <a:off x="3209918" y="3290884"/>
            <a:ext cx="1438281" cy="1"/>
          </a:xfrm>
          <a:prstGeom prst="straightConnector1">
            <a:avLst/>
          </a:prstGeom>
          <a:ln w="28575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4000496" y="2428868"/>
            <a:ext cx="10211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N</a:t>
            </a:r>
            <a:r>
              <a:rPr lang="ca-ES" sz="2800" baseline="-25000" dirty="0" smtClean="0">
                <a:solidFill>
                  <a:srgbClr val="FFC000"/>
                </a:solidFill>
              </a:rPr>
              <a:t>y</a:t>
            </a:r>
            <a:endParaRPr lang="ca-ES" sz="2800" baseline="-25000" dirty="0">
              <a:solidFill>
                <a:srgbClr val="FFC000"/>
              </a:solidFill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4643438" y="5143512"/>
            <a:ext cx="642942" cy="642942"/>
            <a:chOff x="239684" y="2070884"/>
            <a:chExt cx="642942" cy="642942"/>
          </a:xfrm>
        </p:grpSpPr>
        <p:cxnSp>
          <p:nvCxnSpPr>
            <p:cNvPr id="33" name="32 Conector recto de flecha"/>
            <p:cNvCxnSpPr/>
            <p:nvPr/>
          </p:nvCxnSpPr>
          <p:spPr>
            <a:xfrm rot="10800000">
              <a:off x="239684" y="2500306"/>
              <a:ext cx="40322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/>
            <p:nvPr/>
          </p:nvCxnSpPr>
          <p:spPr>
            <a:xfrm rot="5400000" flipH="1" flipV="1">
              <a:off x="428596" y="2285198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6"/>
            <p:cNvGraphicFramePr>
              <a:graphicFrameLocks noChangeAspect="1"/>
            </p:cNvGraphicFramePr>
            <p:nvPr/>
          </p:nvGraphicFramePr>
          <p:xfrm>
            <a:off x="288898" y="2455063"/>
            <a:ext cx="236538" cy="258763"/>
          </p:xfrm>
          <a:graphic>
            <a:graphicData uri="http://schemas.openxmlformats.org/presentationml/2006/ole">
              <p:oleObj spid="_x0000_s4103" name="Ecuación" r:id="rId8" imgW="126720" imgH="139680" progId="">
                <p:embed/>
              </p:oleObj>
            </a:graphicData>
          </a:graphic>
        </p:graphicFrame>
        <p:graphicFrame>
          <p:nvGraphicFramePr>
            <p:cNvPr id="36" name="Object 7"/>
            <p:cNvGraphicFramePr>
              <a:graphicFrameLocks noChangeAspect="1"/>
            </p:cNvGraphicFramePr>
            <p:nvPr/>
          </p:nvGraphicFramePr>
          <p:xfrm>
            <a:off x="622276" y="2070884"/>
            <a:ext cx="260350" cy="306388"/>
          </p:xfrm>
          <a:graphic>
            <a:graphicData uri="http://schemas.openxmlformats.org/presentationml/2006/ole">
              <p:oleObj spid="_x0000_s4104" name="Ecuación" r:id="rId9" imgW="139680" imgH="164880" progId="">
                <p:embed/>
              </p:oleObj>
            </a:graphicData>
          </a:graphic>
        </p:graphicFrame>
      </p:grpSp>
      <p:grpSp>
        <p:nvGrpSpPr>
          <p:cNvPr id="40" name="39 Grupo"/>
          <p:cNvGrpSpPr/>
          <p:nvPr/>
        </p:nvGrpSpPr>
        <p:grpSpPr>
          <a:xfrm>
            <a:off x="0" y="0"/>
            <a:ext cx="1000100" cy="928670"/>
            <a:chOff x="0" y="0"/>
            <a:chExt cx="1000100" cy="928670"/>
          </a:xfrm>
        </p:grpSpPr>
        <p:sp>
          <p:nvSpPr>
            <p:cNvPr id="44" name="43 Triángulo rectángulo"/>
            <p:cNvSpPr/>
            <p:nvPr/>
          </p:nvSpPr>
          <p:spPr>
            <a:xfrm rot="5400000">
              <a:off x="35715" y="-35715"/>
              <a:ext cx="928670" cy="1000100"/>
            </a:xfrm>
            <a:prstGeom prst="rtTriangle">
              <a:avLst/>
            </a:prstGeom>
            <a:solidFill>
              <a:srgbClr val="7030A0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5" name="44 CuadroTexto"/>
            <p:cNvSpPr txBox="1"/>
            <p:nvPr/>
          </p:nvSpPr>
          <p:spPr>
            <a:xfrm rot="18965969">
              <a:off x="48541" y="274570"/>
              <a:ext cx="699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400" dirty="0" smtClean="0">
                  <a:solidFill>
                    <a:srgbClr val="FFFF00"/>
                  </a:solidFill>
                </a:rPr>
                <a:t>teoria</a:t>
              </a:r>
              <a:endParaRPr lang="ca-ES" sz="1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421481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Sensors del mòbil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2368381" y="1071546"/>
            <a:ext cx="5804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ca-ES" sz="2800" dirty="0" smtClean="0"/>
              <a:t>Afegir experiment: </a:t>
            </a:r>
          </a:p>
          <a:p>
            <a:pPr marL="514350" indent="-514350"/>
            <a:r>
              <a:rPr lang="ca-ES" sz="2800" dirty="0" smtClean="0"/>
              <a:t>			seleccionar sensor(s)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481828" y="2571744"/>
            <a:ext cx="216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2.- Mesurar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6713350" y="4334540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3.- Analitzar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071546"/>
            <a:ext cx="1785949" cy="21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CuadroTexto"/>
          <p:cNvSpPr txBox="1"/>
          <p:nvPr/>
        </p:nvSpPr>
        <p:spPr>
          <a:xfrm>
            <a:off x="0" y="6211669"/>
            <a:ext cx="4611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... És molt més que sensors: </a:t>
            </a:r>
          </a:p>
          <a:p>
            <a:r>
              <a:rPr lang="ca-ES" dirty="0" smtClean="0"/>
              <a:t>	és un diari de laboratori virtual!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24265"/>
            <a:ext cx="1855706" cy="313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357718"/>
            <a:ext cx="186785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421481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Sensors del mòbil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30" name="29 CuadroTexto"/>
          <p:cNvSpPr txBox="1"/>
          <p:nvPr/>
        </p:nvSpPr>
        <p:spPr>
          <a:xfrm>
            <a:off x="214282" y="857232"/>
            <a:ext cx="722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/>
              <a:t>Però </a:t>
            </a:r>
            <a:r>
              <a:rPr lang="ca-ES" sz="2400" dirty="0" err="1" smtClean="0"/>
              <a:t>Science</a:t>
            </a:r>
            <a:r>
              <a:rPr lang="ca-ES" sz="2400" dirty="0" smtClean="0"/>
              <a:t> Journal és molt més que sensors: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643042" y="1571612"/>
            <a:ext cx="5626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800" dirty="0" smtClean="0"/>
              <a:t>és un diari de laboratori virtual!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14282" y="2610145"/>
            <a:ext cx="574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/>
              <a:t>Es poden afegir notes, fotos, vídeos...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71810"/>
            <a:ext cx="2645894" cy="33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421481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Sensors del mòbil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14282" y="928670"/>
            <a:ext cx="6702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1. Començar i seleccionar sensor(s)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1785950" cy="308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1928794" y="1702346"/>
            <a:ext cx="2456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1. Afegir experiment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rot="5400000">
            <a:off x="928662" y="2857496"/>
            <a:ext cx="2428892" cy="85725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4357686" y="2857496"/>
            <a:ext cx="196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2. Afegir sensor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6373" y="2928934"/>
            <a:ext cx="1792751" cy="30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16 Conector recto de flecha"/>
          <p:cNvCxnSpPr>
            <a:stCxn id="16" idx="2"/>
          </p:cNvCxnSpPr>
          <p:nvPr/>
        </p:nvCxnSpPr>
        <p:spPr>
          <a:xfrm rot="5400000">
            <a:off x="3532448" y="2837621"/>
            <a:ext cx="1416620" cy="219503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14752"/>
            <a:ext cx="1732678" cy="290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6572264" y="3714752"/>
            <a:ext cx="2604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3. Afegir més sensors</a:t>
            </a:r>
          </a:p>
        </p:txBody>
      </p:sp>
      <p:cxnSp>
        <p:nvCxnSpPr>
          <p:cNvPr id="26" name="25 Conector recto de flecha"/>
          <p:cNvCxnSpPr>
            <a:stCxn id="25" idx="2"/>
          </p:cNvCxnSpPr>
          <p:nvPr/>
        </p:nvCxnSpPr>
        <p:spPr>
          <a:xfrm rot="5400000">
            <a:off x="6021115" y="3849415"/>
            <a:ext cx="1618793" cy="208813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85926"/>
            <a:ext cx="2507131" cy="431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421481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Sensors del mòbil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14282" y="928670"/>
            <a:ext cx="2041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2. Mesurar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668807" y="3429000"/>
            <a:ext cx="2546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Començar a mesurar</a:t>
            </a:r>
          </a:p>
          <a:p>
            <a:r>
              <a:rPr lang="ca-ES" dirty="0" smtClean="0"/>
              <a:t>TOTS els sensors!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rot="10800000" flipV="1">
            <a:off x="4357687" y="3929066"/>
            <a:ext cx="2695101" cy="192882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26765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421481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Sensors del mòbil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14282" y="928670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3. Analitzar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578648" y="3571876"/>
            <a:ext cx="456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Es pot desplaçar el cursor per mesurar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rot="10800000" flipV="1">
            <a:off x="3000364" y="3929066"/>
            <a:ext cx="3980986" cy="100013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421481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Sensors del mòbil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757464" y="6334804"/>
            <a:ext cx="3386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... resum pantalles</a:t>
            </a:r>
          </a:p>
        </p:txBody>
      </p:sp>
      <p:pic>
        <p:nvPicPr>
          <p:cNvPr id="6148" name="Picture 4" descr="Resultat d'imatges de l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857232"/>
            <a:ext cx="599122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71612"/>
            <a:ext cx="2507131" cy="431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2714612" y="129581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Resum pantalla mesura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6171931" y="5500702"/>
            <a:ext cx="2335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Començar a gravar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rot="10800000">
            <a:off x="4793115" y="5715016"/>
            <a:ext cx="142876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-71470" y="3143248"/>
            <a:ext cx="16340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Afegir:</a:t>
            </a:r>
          </a:p>
          <a:p>
            <a:r>
              <a:rPr lang="ca-ES" sz="1200" dirty="0" smtClean="0"/>
              <a:t>Comentari, sensor, </a:t>
            </a:r>
          </a:p>
          <a:p>
            <a:r>
              <a:rPr lang="ca-ES" sz="1200" dirty="0" smtClean="0"/>
              <a:t>fer foto, foto</a:t>
            </a:r>
            <a:endParaRPr lang="ca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007297" y="1071546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Edita títol</a:t>
            </a:r>
            <a:endParaRPr lang="ca-ES" dirty="0"/>
          </a:p>
        </p:txBody>
      </p:sp>
      <p:sp>
        <p:nvSpPr>
          <p:cNvPr id="14" name="13 Rectángulo"/>
          <p:cNvSpPr/>
          <p:nvPr/>
        </p:nvSpPr>
        <p:spPr>
          <a:xfrm>
            <a:off x="3578669" y="3929066"/>
            <a:ext cx="1143008" cy="2857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Rectángulo"/>
          <p:cNvSpPr/>
          <p:nvPr/>
        </p:nvSpPr>
        <p:spPr>
          <a:xfrm>
            <a:off x="871102" y="5500702"/>
            <a:ext cx="191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Mesura puntual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2714612" y="5715016"/>
            <a:ext cx="128588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-25206" y="4500570"/>
            <a:ext cx="27853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Sensors </a:t>
            </a:r>
            <a:r>
              <a:rPr lang="ca-ES" sz="1100" dirty="0" smtClean="0"/>
              <a:t>(varien segons el mòbil)</a:t>
            </a:r>
            <a:endParaRPr lang="ca-ES" dirty="0" smtClean="0"/>
          </a:p>
          <a:p>
            <a:r>
              <a:rPr lang="ca-ES" sz="1200" dirty="0" err="1" smtClean="0"/>
              <a:t>Bruixola</a:t>
            </a:r>
            <a:r>
              <a:rPr lang="ca-ES" sz="1200" dirty="0" smtClean="0"/>
              <a:t>, “acceleròmetre”, </a:t>
            </a:r>
          </a:p>
          <a:p>
            <a:r>
              <a:rPr lang="ca-ES" sz="1200" dirty="0" smtClean="0"/>
              <a:t>fotòmetre, sonòmetre</a:t>
            </a:r>
          </a:p>
        </p:txBody>
      </p:sp>
      <p:cxnSp>
        <p:nvCxnSpPr>
          <p:cNvPr id="22" name="21 Conector recto de flecha"/>
          <p:cNvCxnSpPr>
            <a:endCxn id="14" idx="1"/>
          </p:cNvCxnSpPr>
          <p:nvPr/>
        </p:nvCxnSpPr>
        <p:spPr>
          <a:xfrm>
            <a:off x="578273" y="3786190"/>
            <a:ext cx="3000396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2714612" y="4714884"/>
            <a:ext cx="100013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38" idx="1"/>
          </p:cNvCxnSpPr>
          <p:nvPr/>
        </p:nvCxnSpPr>
        <p:spPr>
          <a:xfrm rot="10800000" flipV="1">
            <a:off x="5578933" y="4680860"/>
            <a:ext cx="571504" cy="340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6150437" y="4357694"/>
            <a:ext cx="244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Sensors disponibles</a:t>
            </a:r>
          </a:p>
          <a:p>
            <a:r>
              <a:rPr lang="ca-ES" dirty="0" smtClean="0"/>
              <a:t>seleccionar</a:t>
            </a:r>
            <a:endParaRPr lang="ca-ES" sz="1200" dirty="0" smtClean="0"/>
          </a:p>
        </p:txBody>
      </p:sp>
      <p:cxnSp>
        <p:nvCxnSpPr>
          <p:cNvPr id="40" name="39 Conector recto de flecha"/>
          <p:cNvCxnSpPr/>
          <p:nvPr/>
        </p:nvCxnSpPr>
        <p:spPr>
          <a:xfrm rot="5400000">
            <a:off x="5490483" y="3731764"/>
            <a:ext cx="819842" cy="50006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6507627" y="3000372"/>
            <a:ext cx="1700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Activa </a:t>
            </a:r>
            <a:r>
              <a:rPr lang="ca-ES" dirty="0" err="1" smtClean="0"/>
              <a:t>audio</a:t>
            </a:r>
            <a:endParaRPr lang="ca-ES" dirty="0" smtClean="0"/>
          </a:p>
          <a:p>
            <a:r>
              <a:rPr lang="ca-ES" dirty="0" err="1" smtClean="0"/>
              <a:t>Conf</a:t>
            </a:r>
            <a:r>
              <a:rPr lang="ca-ES" dirty="0" smtClean="0"/>
              <a:t>. </a:t>
            </a:r>
            <a:r>
              <a:rPr lang="ca-ES" dirty="0" err="1" smtClean="0"/>
              <a:t>Audio</a:t>
            </a:r>
            <a:endParaRPr lang="ca-ES" dirty="0" smtClean="0"/>
          </a:p>
          <a:p>
            <a:r>
              <a:rPr lang="ca-ES" dirty="0" smtClean="0"/>
              <a:t>Activadors</a:t>
            </a:r>
          </a:p>
          <a:p>
            <a:r>
              <a:rPr lang="ca-ES" dirty="0" smtClean="0"/>
              <a:t>(en parlarem)</a:t>
            </a:r>
            <a:endParaRPr lang="ca-ES" dirty="0"/>
          </a:p>
        </p:txBody>
      </p:sp>
      <p:sp>
        <p:nvSpPr>
          <p:cNvPr id="43" name="42 Abrir llave"/>
          <p:cNvSpPr/>
          <p:nvPr/>
        </p:nvSpPr>
        <p:spPr>
          <a:xfrm>
            <a:off x="6221875" y="3000372"/>
            <a:ext cx="428628" cy="1214446"/>
          </a:xfrm>
          <a:prstGeom prst="leftBrace">
            <a:avLst>
              <a:gd name="adj1" fmla="val 30471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44 Abrir llave"/>
          <p:cNvSpPr/>
          <p:nvPr/>
        </p:nvSpPr>
        <p:spPr>
          <a:xfrm>
            <a:off x="6078999" y="1357298"/>
            <a:ext cx="357190" cy="1214446"/>
          </a:xfrm>
          <a:prstGeom prst="leftBrace">
            <a:avLst>
              <a:gd name="adj1" fmla="val 30471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46" name="45 Conector recto de flecha"/>
          <p:cNvCxnSpPr/>
          <p:nvPr/>
        </p:nvCxnSpPr>
        <p:spPr>
          <a:xfrm rot="16200000" flipH="1">
            <a:off x="4400206" y="1535893"/>
            <a:ext cx="928694" cy="71438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45" idx="1"/>
          </p:cNvCxnSpPr>
          <p:nvPr/>
        </p:nvCxnSpPr>
        <p:spPr>
          <a:xfrm rot="10800000" flipV="1">
            <a:off x="5650371" y="1964520"/>
            <a:ext cx="428628" cy="39290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CuadroTexto"/>
          <p:cNvSpPr txBox="1"/>
          <p:nvPr/>
        </p:nvSpPr>
        <p:spPr>
          <a:xfrm>
            <a:off x="6221875" y="1371415"/>
            <a:ext cx="2387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Mostrar </a:t>
            </a:r>
            <a:r>
              <a:rPr lang="ca-ES" dirty="0" err="1" smtClean="0"/>
              <a:t>enregistr</a:t>
            </a:r>
            <a:r>
              <a:rPr lang="ca-ES" dirty="0" smtClean="0"/>
              <a:t>.</a:t>
            </a:r>
          </a:p>
          <a:p>
            <a:r>
              <a:rPr lang="ca-ES" dirty="0" smtClean="0"/>
              <a:t>Arxivar experiment</a:t>
            </a:r>
          </a:p>
          <a:p>
            <a:r>
              <a:rPr lang="ca-ES" dirty="0" smtClean="0"/>
              <a:t>Suprimeix</a:t>
            </a:r>
          </a:p>
          <a:p>
            <a:r>
              <a:rPr lang="ca-ES" dirty="0" smtClean="0"/>
              <a:t>Envia copia</a:t>
            </a:r>
            <a:endParaRPr lang="ca-E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419241"/>
            <a:ext cx="26098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2714612" y="129581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Resum pantalla revisió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27" name="26 Abrir llave"/>
          <p:cNvSpPr/>
          <p:nvPr/>
        </p:nvSpPr>
        <p:spPr>
          <a:xfrm>
            <a:off x="6078999" y="1357298"/>
            <a:ext cx="357190" cy="1785950"/>
          </a:xfrm>
          <a:prstGeom prst="leftBrace">
            <a:avLst>
              <a:gd name="adj1" fmla="val 30471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27 CuadroTexto"/>
          <p:cNvSpPr txBox="1"/>
          <p:nvPr/>
        </p:nvSpPr>
        <p:spPr>
          <a:xfrm>
            <a:off x="6221875" y="1371415"/>
            <a:ext cx="29596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“retalla experiment”</a:t>
            </a:r>
          </a:p>
          <a:p>
            <a:r>
              <a:rPr lang="ca-ES" dirty="0" smtClean="0"/>
              <a:t>Comparteix</a:t>
            </a:r>
          </a:p>
          <a:p>
            <a:r>
              <a:rPr lang="ca-ES" dirty="0" smtClean="0"/>
              <a:t>Configuració </a:t>
            </a:r>
            <a:r>
              <a:rPr lang="ca-ES" dirty="0" err="1" smtClean="0"/>
              <a:t>Audio</a:t>
            </a:r>
            <a:endParaRPr lang="ca-ES" dirty="0" smtClean="0"/>
          </a:p>
          <a:p>
            <a:r>
              <a:rPr lang="ca-ES" dirty="0" smtClean="0"/>
              <a:t>Desactiva </a:t>
            </a:r>
            <a:r>
              <a:rPr lang="ca-ES" sz="1400" dirty="0" smtClean="0"/>
              <a:t>escala automàtica</a:t>
            </a:r>
            <a:endParaRPr lang="ca-ES" dirty="0" smtClean="0"/>
          </a:p>
          <a:p>
            <a:r>
              <a:rPr lang="ca-ES" dirty="0" smtClean="0"/>
              <a:t>Arxiva la prova</a:t>
            </a:r>
          </a:p>
          <a:p>
            <a:r>
              <a:rPr lang="ca-ES" dirty="0" smtClean="0"/>
              <a:t>Suprimeix</a:t>
            </a:r>
            <a:endParaRPr lang="ca-ES" dirty="0"/>
          </a:p>
        </p:txBody>
      </p:sp>
      <p:cxnSp>
        <p:nvCxnSpPr>
          <p:cNvPr id="29" name="28 Conector recto de flecha"/>
          <p:cNvCxnSpPr>
            <a:stCxn id="27" idx="1"/>
          </p:cNvCxnSpPr>
          <p:nvPr/>
        </p:nvCxnSpPr>
        <p:spPr>
          <a:xfrm rot="10800000" flipV="1">
            <a:off x="5715009" y="2250272"/>
            <a:ext cx="363991" cy="3571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4007297" y="1071546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Edita títol</a:t>
            </a:r>
            <a:endParaRPr lang="ca-ES" dirty="0"/>
          </a:p>
        </p:txBody>
      </p:sp>
      <p:cxnSp>
        <p:nvCxnSpPr>
          <p:cNvPr id="33" name="32 Conector recto de flecha"/>
          <p:cNvCxnSpPr/>
          <p:nvPr/>
        </p:nvCxnSpPr>
        <p:spPr>
          <a:xfrm rot="16200000" flipH="1">
            <a:off x="4400206" y="1535893"/>
            <a:ext cx="928694" cy="71438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2786050" y="3357562"/>
            <a:ext cx="92869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500034" y="3143248"/>
            <a:ext cx="2345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En </a:t>
            </a:r>
            <a:r>
              <a:rPr lang="ca-ES" dirty="0" err="1" smtClean="0"/>
              <a:t>clicar</a:t>
            </a:r>
            <a:r>
              <a:rPr lang="ca-ES" dirty="0" smtClean="0"/>
              <a:t> et mostra </a:t>
            </a:r>
          </a:p>
          <a:p>
            <a:r>
              <a:rPr lang="ca-ES" dirty="0" smtClean="0"/>
              <a:t>màxim i mínim</a:t>
            </a:r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2714612" y="4643446"/>
            <a:ext cx="92869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1428728" y="4429132"/>
            <a:ext cx="130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Reproduir</a:t>
            </a:r>
          </a:p>
        </p:txBody>
      </p:sp>
      <p:cxnSp>
        <p:nvCxnSpPr>
          <p:cNvPr id="44" name="43 Conector recto de flecha"/>
          <p:cNvCxnSpPr/>
          <p:nvPr/>
        </p:nvCxnSpPr>
        <p:spPr>
          <a:xfrm>
            <a:off x="2786050" y="4929198"/>
            <a:ext cx="92869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0" y="4764297"/>
            <a:ext cx="3346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dirty="0" smtClean="0"/>
              <a:t>Afegir una nota a la cronologia:</a:t>
            </a:r>
          </a:p>
          <a:p>
            <a:r>
              <a:rPr lang="ca-ES" sz="1400" dirty="0" smtClean="0"/>
              <a:t>On sigui el cursor s’afegeix una nota</a:t>
            </a:r>
          </a:p>
        </p:txBody>
      </p:sp>
      <p:cxnSp>
        <p:nvCxnSpPr>
          <p:cNvPr id="48" name="47 Conector recto de flecha"/>
          <p:cNvCxnSpPr/>
          <p:nvPr/>
        </p:nvCxnSpPr>
        <p:spPr>
          <a:xfrm rot="10800000">
            <a:off x="4929190" y="4357694"/>
            <a:ext cx="2571768" cy="4270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>
            <a:off x="6298019" y="4714884"/>
            <a:ext cx="2488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El cursor et diu x,f(x)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71612"/>
            <a:ext cx="2507131" cy="431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23 Imagen" descr="logo_sciene_jour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114" y="0"/>
            <a:ext cx="642918" cy="64291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3578669" y="3929066"/>
            <a:ext cx="1143008" cy="2857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40" name="39 Conector recto de flecha"/>
          <p:cNvCxnSpPr/>
          <p:nvPr/>
        </p:nvCxnSpPr>
        <p:spPr>
          <a:xfrm rot="5400000">
            <a:off x="5490483" y="3731764"/>
            <a:ext cx="819842" cy="50006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6507627" y="3000372"/>
            <a:ext cx="1700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Activa </a:t>
            </a:r>
            <a:r>
              <a:rPr lang="ca-ES" dirty="0" err="1" smtClean="0"/>
              <a:t>audio</a:t>
            </a:r>
            <a:endParaRPr lang="ca-ES" dirty="0" smtClean="0"/>
          </a:p>
          <a:p>
            <a:r>
              <a:rPr lang="ca-ES" dirty="0" err="1" smtClean="0"/>
              <a:t>Conf</a:t>
            </a:r>
            <a:r>
              <a:rPr lang="ca-ES" dirty="0" smtClean="0"/>
              <a:t>. </a:t>
            </a:r>
            <a:r>
              <a:rPr lang="ca-ES" dirty="0" err="1" smtClean="0"/>
              <a:t>Audio</a:t>
            </a:r>
            <a:endParaRPr lang="ca-ES" dirty="0" smtClean="0"/>
          </a:p>
          <a:p>
            <a:r>
              <a:rPr lang="ca-ES" dirty="0" smtClean="0"/>
              <a:t>Activadors</a:t>
            </a:r>
          </a:p>
          <a:p>
            <a:r>
              <a:rPr lang="ca-ES" dirty="0" smtClean="0"/>
              <a:t>(en parlarem)</a:t>
            </a:r>
            <a:endParaRPr lang="ca-ES" dirty="0"/>
          </a:p>
        </p:txBody>
      </p:sp>
      <p:sp>
        <p:nvSpPr>
          <p:cNvPr id="43" name="42 Abrir llave"/>
          <p:cNvSpPr/>
          <p:nvPr/>
        </p:nvSpPr>
        <p:spPr>
          <a:xfrm>
            <a:off x="6221875" y="3000372"/>
            <a:ext cx="428628" cy="1214446"/>
          </a:xfrm>
          <a:prstGeom prst="leftBrace">
            <a:avLst>
              <a:gd name="adj1" fmla="val 30471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24 CuadroTexto"/>
          <p:cNvSpPr txBox="1"/>
          <p:nvPr/>
        </p:nvSpPr>
        <p:spPr>
          <a:xfrm>
            <a:off x="2714612" y="129581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err="1" smtClean="0">
                <a:solidFill>
                  <a:srgbClr val="C00000"/>
                </a:solidFill>
              </a:rPr>
              <a:t>Science</a:t>
            </a:r>
            <a:r>
              <a:rPr lang="ca-ES" sz="3200" dirty="0" smtClean="0">
                <a:solidFill>
                  <a:srgbClr val="C00000"/>
                </a:solidFill>
              </a:rPr>
              <a:t> Journal: avançat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418347" y="1416594"/>
            <a:ext cx="158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Per “sentir” </a:t>
            </a:r>
          </a:p>
          <a:p>
            <a:pPr algn="ctr"/>
            <a:r>
              <a:rPr lang="ca-ES" dirty="0" smtClean="0"/>
              <a:t>l’experiment</a:t>
            </a:r>
            <a:endParaRPr lang="ca-ES" dirty="0"/>
          </a:p>
        </p:txBody>
      </p:sp>
      <p:cxnSp>
        <p:nvCxnSpPr>
          <p:cNvPr id="30" name="29 Conector recto de flecha"/>
          <p:cNvCxnSpPr/>
          <p:nvPr/>
        </p:nvCxnSpPr>
        <p:spPr>
          <a:xfrm rot="5400000" flipH="1" flipV="1">
            <a:off x="6715140" y="2570950"/>
            <a:ext cx="100013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>
            <a:off x="6786578" y="4572008"/>
            <a:ext cx="85725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215074" y="4929198"/>
            <a:ext cx="203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Per “començar” </a:t>
            </a:r>
          </a:p>
          <a:p>
            <a:pPr algn="ctr"/>
            <a:r>
              <a:rPr lang="ca-ES" dirty="0" smtClean="0"/>
              <a:t>l’experiment</a:t>
            </a:r>
            <a:endParaRPr lang="ca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500430" y="1142984"/>
            <a:ext cx="232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Pantalla de mesura</a:t>
            </a:r>
            <a:endParaRPr lang="ca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espectacle_cloe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6096042" cy="342902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00034" y="357166"/>
            <a:ext cx="5416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 smtClean="0"/>
              <a:t>Què es </a:t>
            </a:r>
            <a:r>
              <a:rPr lang="ca-ES" sz="2800" dirty="0" smtClean="0">
                <a:solidFill>
                  <a:srgbClr val="7030A0"/>
                </a:solidFill>
              </a:rPr>
              <a:t>FISIDABO per tothom</a:t>
            </a:r>
            <a:r>
              <a:rPr lang="ca-ES" sz="2800" dirty="0" smtClean="0"/>
              <a:t>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486010" y="4309126"/>
            <a:ext cx="3372270" cy="1477328"/>
          </a:xfrm>
          <a:prstGeom prst="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u="sng" dirty="0" smtClean="0"/>
              <a:t>Objectius: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/>
              <a:t> </a:t>
            </a:r>
            <a:r>
              <a:rPr lang="ca-ES" dirty="0" smtClean="0"/>
              <a:t>Fer la física atractiva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Apropar les STEM a tothom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596" y="4357694"/>
            <a:ext cx="3330655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dirty="0" smtClean="0"/>
              <a:t>Públic en general</a:t>
            </a:r>
          </a:p>
          <a:p>
            <a:endParaRPr lang="ca-ES" dirty="0" smtClean="0"/>
          </a:p>
          <a:p>
            <a:r>
              <a:rPr lang="ca-ES" dirty="0" smtClean="0"/>
              <a:t>5 tallers</a:t>
            </a:r>
          </a:p>
          <a:p>
            <a:endParaRPr lang="ca-ES" dirty="0"/>
          </a:p>
          <a:p>
            <a:r>
              <a:rPr lang="ca-ES" dirty="0" smtClean="0"/>
              <a:t>espectacle científic cloenda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251520" y="188640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>
                <a:solidFill>
                  <a:srgbClr val="C00000"/>
                </a:solidFill>
              </a:rPr>
              <a:t>Farem tres experiments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259632" y="1124744"/>
            <a:ext cx="7333098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sz="3200" dirty="0" err="1" smtClean="0"/>
              <a:t>Nòria</a:t>
            </a:r>
            <a:r>
              <a:rPr lang="ca-ES" sz="32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ca-ES" sz="3200" dirty="0" smtClean="0"/>
              <a:t> MCU i Pes aparent</a:t>
            </a:r>
          </a:p>
          <a:p>
            <a:pPr>
              <a:buFont typeface="Arial" pitchFamily="34" charset="0"/>
              <a:buChar char="•"/>
            </a:pPr>
            <a:endParaRPr lang="ca-ES" sz="3200" dirty="0" smtClean="0"/>
          </a:p>
          <a:p>
            <a:pPr>
              <a:buFont typeface="Arial" pitchFamily="34" charset="0"/>
              <a:buChar char="•"/>
            </a:pPr>
            <a:r>
              <a:rPr lang="ca-ES" sz="3200" dirty="0" smtClean="0"/>
              <a:t>Autos de xocs </a:t>
            </a:r>
          </a:p>
          <a:p>
            <a:pPr lvl="1">
              <a:buFont typeface="Arial" pitchFamily="34" charset="0"/>
              <a:buChar char="•"/>
            </a:pPr>
            <a:r>
              <a:rPr lang="ca-ES" sz="3200" dirty="0" smtClean="0"/>
              <a:t> </a:t>
            </a:r>
            <a:r>
              <a:rPr lang="ca-ES" sz="3200" dirty="0" smtClean="0"/>
              <a:t>MRU, forces i moments</a:t>
            </a:r>
          </a:p>
          <a:p>
            <a:pPr>
              <a:buFont typeface="Arial" pitchFamily="34" charset="0"/>
              <a:buChar char="•"/>
            </a:pPr>
            <a:endParaRPr lang="ca-ES" sz="3200" dirty="0" smtClean="0"/>
          </a:p>
          <a:p>
            <a:pPr>
              <a:buFont typeface="Arial" pitchFamily="34" charset="0"/>
              <a:buChar char="•"/>
            </a:pPr>
            <a:r>
              <a:rPr lang="ca-ES" sz="3200" dirty="0" err="1" smtClean="0"/>
              <a:t>Tibidabo</a:t>
            </a:r>
            <a:r>
              <a:rPr lang="ca-ES" sz="3200" dirty="0" smtClean="0"/>
              <a:t> </a:t>
            </a:r>
            <a:r>
              <a:rPr lang="ca-ES" sz="3200" dirty="0" err="1" smtClean="0"/>
              <a:t>express</a:t>
            </a:r>
            <a:r>
              <a:rPr lang="ca-ES" sz="32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ca-ES" sz="3200" dirty="0" smtClean="0"/>
              <a:t> MRU, MRUA, acceleració normal</a:t>
            </a:r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endParaRPr lang="ca-E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4612" y="129581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err="1" smtClean="0">
                <a:solidFill>
                  <a:srgbClr val="C00000"/>
                </a:solidFill>
              </a:rPr>
              <a:t>Nòria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6630" y="476672"/>
            <a:ext cx="25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04: </a:t>
            </a:r>
            <a:r>
              <a:rPr lang="ca-ES" dirty="0" err="1" smtClean="0"/>
              <a:t>Giradabo</a:t>
            </a:r>
            <a:r>
              <a:rPr lang="ca-ES" dirty="0" smtClean="0"/>
              <a:t> circular</a:t>
            </a:r>
            <a:endParaRPr lang="ca-ES" dirty="0"/>
          </a:p>
        </p:txBody>
      </p:sp>
      <p:pic>
        <p:nvPicPr>
          <p:cNvPr id="113666" name="Picture 2" descr="Fira de roda mesura de distÃ nc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3550573" cy="2795414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/>
          <p:nvPr/>
        </p:nvCxnSpPr>
        <p:spPr>
          <a:xfrm>
            <a:off x="3131840" y="2060848"/>
            <a:ext cx="0" cy="2376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843808" y="285293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h</a:t>
            </a:r>
            <a:endParaRPr lang="ca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44183" y="4869160"/>
            <a:ext cx="6460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Mesurem el temps que triga en donar una volta (o mitja)</a:t>
            </a:r>
          </a:p>
          <a:p>
            <a:pPr>
              <a:buFont typeface="Arial" pitchFamily="34" charset="0"/>
              <a:buChar char="•"/>
            </a:pPr>
            <a:r>
              <a:rPr lang="ca-ES" dirty="0" err="1" smtClean="0"/>
              <a:t>Meurem</a:t>
            </a:r>
            <a:r>
              <a:rPr lang="ca-ES" dirty="0" smtClean="0"/>
              <a:t> el radi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Calculem la velocitat lineal</a:t>
            </a:r>
            <a:endParaRPr lang="ca-E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4612" y="129581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err="1" smtClean="0">
                <a:solidFill>
                  <a:srgbClr val="C00000"/>
                </a:solidFill>
              </a:rPr>
              <a:t>Nòria</a:t>
            </a:r>
            <a:endParaRPr lang="ca-ES" sz="3200" dirty="0">
              <a:solidFill>
                <a:srgbClr val="C00000"/>
              </a:solidFill>
            </a:endParaRPr>
          </a:p>
        </p:txBody>
      </p:sp>
      <p:pic>
        <p:nvPicPr>
          <p:cNvPr id="113666" name="Picture 2" descr="Fira de roda mesura de distÃ nc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3550573" cy="2795414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/>
          <p:nvPr/>
        </p:nvCxnSpPr>
        <p:spPr>
          <a:xfrm>
            <a:off x="3131840" y="2060848"/>
            <a:ext cx="0" cy="2376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843808" y="285293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h</a:t>
            </a:r>
            <a:endParaRPr lang="ca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24073" y="5108991"/>
            <a:ext cx="6460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Mesurem el temps que triga en donar una volta (o mitja)</a:t>
            </a:r>
          </a:p>
          <a:p>
            <a:pPr>
              <a:buFont typeface="Arial" pitchFamily="34" charset="0"/>
              <a:buChar char="•"/>
            </a:pPr>
            <a:r>
              <a:rPr lang="ca-ES" dirty="0" err="1" smtClean="0"/>
              <a:t>Meurem</a:t>
            </a:r>
            <a:r>
              <a:rPr lang="ca-ES" dirty="0" smtClean="0"/>
              <a:t> el radi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Calculem la velocitat lineal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Calculem el pes aparent al punt més baix i més alt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6630" y="476672"/>
            <a:ext cx="250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03: </a:t>
            </a:r>
            <a:r>
              <a:rPr lang="ca-ES" dirty="0" err="1" smtClean="0"/>
              <a:t>Giradabo</a:t>
            </a:r>
            <a:r>
              <a:rPr lang="ca-ES" dirty="0" smtClean="0"/>
              <a:t> Normal</a:t>
            </a:r>
            <a:endParaRPr lang="ca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4612" y="129581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Autos de xoc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35696" y="4509120"/>
            <a:ext cx="4014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Mesurar el temps entre marques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Deduir la velocitat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Es pot fer amb </a:t>
            </a:r>
            <a:r>
              <a:rPr lang="ca-ES" dirty="0" err="1" smtClean="0"/>
              <a:t>video</a:t>
            </a:r>
            <a:r>
              <a:rPr lang="ca-ES" dirty="0" smtClean="0"/>
              <a:t>...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6630" y="476672"/>
            <a:ext cx="274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06: </a:t>
            </a:r>
            <a:r>
              <a:rPr lang="ca-ES" dirty="0" err="1" smtClean="0"/>
              <a:t>Crash</a:t>
            </a:r>
            <a:r>
              <a:rPr lang="ca-ES" dirty="0" smtClean="0"/>
              <a:t> Cars rectilini</a:t>
            </a:r>
            <a:endParaRPr lang="ca-ES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20319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4612" y="129581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Autos de xoc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53391" y="4509120"/>
            <a:ext cx="4014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Mesurar el temps entre marques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Deduir la velocitat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Pujar al cotxet: determinar a i F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6630" y="476672"/>
            <a:ext cx="249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07: </a:t>
            </a:r>
            <a:r>
              <a:rPr lang="ca-ES" dirty="0" err="1" smtClean="0"/>
              <a:t>Crash</a:t>
            </a:r>
            <a:r>
              <a:rPr lang="ca-ES" dirty="0" smtClean="0"/>
              <a:t> Cars força</a:t>
            </a:r>
            <a:endParaRPr lang="ca-ES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20319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4612" y="129581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Autos de xoc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35696" y="4509120"/>
            <a:ext cx="4014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Mesurar el temps entre marques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Deduir la velocitat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Deduir el moment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Calcular el temps de xoc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6630" y="476672"/>
            <a:ext cx="273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08 </a:t>
            </a:r>
            <a:r>
              <a:rPr lang="ca-ES" dirty="0" err="1" smtClean="0"/>
              <a:t>Crash</a:t>
            </a:r>
            <a:r>
              <a:rPr lang="ca-ES" dirty="0" smtClean="0"/>
              <a:t> Cars moment</a:t>
            </a:r>
            <a:endParaRPr lang="ca-ES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20319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4612" y="129581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err="1" smtClean="0">
                <a:solidFill>
                  <a:srgbClr val="C00000"/>
                </a:solidFill>
              </a:rPr>
              <a:t>Tibidabo</a:t>
            </a:r>
            <a:r>
              <a:rPr lang="ca-ES" sz="3200" dirty="0" smtClean="0">
                <a:solidFill>
                  <a:srgbClr val="C00000"/>
                </a:solidFill>
              </a:rPr>
              <a:t> Express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27066" y="3645024"/>
            <a:ext cx="60932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Calculem el temps que triga en sortir de l’estació: t</a:t>
            </a:r>
          </a:p>
          <a:p>
            <a:r>
              <a:rPr lang="ca-ES" dirty="0" smtClean="0"/>
              <a:t>MRUA: </a:t>
            </a: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Calculem el temps que triga en passar el segon cop: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MRU:</a:t>
            </a:r>
          </a:p>
          <a:p>
            <a:pPr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6630" y="476672"/>
            <a:ext cx="333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09 </a:t>
            </a:r>
            <a:r>
              <a:rPr lang="ca-ES" dirty="0" err="1" smtClean="0"/>
              <a:t>Tibidabo</a:t>
            </a:r>
            <a:r>
              <a:rPr lang="ca-ES" dirty="0" smtClean="0"/>
              <a:t> </a:t>
            </a:r>
            <a:r>
              <a:rPr lang="ca-ES" dirty="0" err="1" smtClean="0"/>
              <a:t>express</a:t>
            </a:r>
            <a:r>
              <a:rPr lang="ca-ES" dirty="0" smtClean="0"/>
              <a:t> rectilini</a:t>
            </a:r>
            <a:endParaRPr lang="ca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1979712" y="1628800"/>
            <a:ext cx="5090864" cy="338336"/>
            <a:chOff x="1763688" y="2348880"/>
            <a:chExt cx="5090864" cy="338336"/>
          </a:xfrm>
        </p:grpSpPr>
        <p:sp>
          <p:nvSpPr>
            <p:cNvPr id="7" name="6 Recortar y redondear rectángulo de esquina sencilla"/>
            <p:cNvSpPr/>
            <p:nvPr/>
          </p:nvSpPr>
          <p:spPr>
            <a:xfrm>
              <a:off x="1763688" y="2348880"/>
              <a:ext cx="914400" cy="338336"/>
            </a:xfrm>
            <a:prstGeom prst="snipRoundRect">
              <a:avLst>
                <a:gd name="adj1" fmla="val 5000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7 Recortar y redondear rectángulo de esquina sencilla"/>
            <p:cNvSpPr/>
            <p:nvPr/>
          </p:nvSpPr>
          <p:spPr>
            <a:xfrm>
              <a:off x="2793504" y="2348880"/>
              <a:ext cx="914400" cy="338336"/>
            </a:xfrm>
            <a:prstGeom prst="snipRoundRect">
              <a:avLst>
                <a:gd name="adj1" fmla="val 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8 Recortar y redondear rectángulo de esquina sencilla"/>
            <p:cNvSpPr/>
            <p:nvPr/>
          </p:nvSpPr>
          <p:spPr>
            <a:xfrm>
              <a:off x="3851920" y="2348880"/>
              <a:ext cx="914400" cy="338336"/>
            </a:xfrm>
            <a:prstGeom prst="snipRoundRect">
              <a:avLst>
                <a:gd name="adj1" fmla="val 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11 Recortar y redondear rectángulo de esquina sencilla"/>
            <p:cNvSpPr/>
            <p:nvPr/>
          </p:nvSpPr>
          <p:spPr>
            <a:xfrm>
              <a:off x="4881736" y="2348880"/>
              <a:ext cx="914400" cy="338336"/>
            </a:xfrm>
            <a:prstGeom prst="snipRoundRect">
              <a:avLst>
                <a:gd name="adj1" fmla="val 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12 Recortar y redondear rectángulo de esquina sencilla"/>
            <p:cNvSpPr/>
            <p:nvPr/>
          </p:nvSpPr>
          <p:spPr>
            <a:xfrm>
              <a:off x="5940152" y="2348880"/>
              <a:ext cx="914400" cy="338336"/>
            </a:xfrm>
            <a:prstGeom prst="snipRoundRect">
              <a:avLst>
                <a:gd name="adj1" fmla="val 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2123728" y="980728"/>
            <a:ext cx="1440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979712" y="2204864"/>
            <a:ext cx="51125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995936" y="2204864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1990 cm</a:t>
            </a:r>
            <a:endParaRPr lang="ca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67544" y="2492896"/>
            <a:ext cx="5887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Dona dues voltes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A la primera surt del </a:t>
            </a:r>
            <a:r>
              <a:rPr lang="ca-ES" dirty="0" err="1" smtClean="0"/>
              <a:t>repos</a:t>
            </a:r>
            <a:r>
              <a:rPr lang="ca-ES" dirty="0" smtClean="0"/>
              <a:t>: MRUA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A la segona ho fa amb velocitat constant: MRU</a:t>
            </a:r>
            <a:endParaRPr lang="ca-ES" dirty="0"/>
          </a:p>
        </p:txBody>
      </p:sp>
      <p:graphicFrame>
        <p:nvGraphicFramePr>
          <p:cNvPr id="20" name="19 Objeto"/>
          <p:cNvGraphicFramePr>
            <a:graphicFrameLocks noChangeAspect="1"/>
          </p:cNvGraphicFramePr>
          <p:nvPr/>
        </p:nvGraphicFramePr>
        <p:xfrm>
          <a:off x="1071082" y="4149080"/>
          <a:ext cx="2731659" cy="864096"/>
        </p:xfrm>
        <a:graphic>
          <a:graphicData uri="http://schemas.openxmlformats.org/presentationml/2006/ole">
            <p:oleObj spid="_x0000_s117763" name="Equation" r:id="rId3" imgW="1244520" imgH="393480" progId="Equation.DSMT4">
              <p:embed/>
            </p:oleObj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5391562" y="4149080"/>
          <a:ext cx="1311275" cy="863600"/>
        </p:xfrm>
        <a:graphic>
          <a:graphicData uri="http://schemas.openxmlformats.org/presentationml/2006/ole">
            <p:oleObj spid="_x0000_s117764" name="Equation" r:id="rId4" imgW="596880" imgH="393480" progId="Equation.DSMT4">
              <p:embed/>
            </p:oleObj>
          </a:graphicData>
        </a:graphic>
      </p:graphicFrame>
      <p:sp>
        <p:nvSpPr>
          <p:cNvPr id="21" name="20 Flecha derecha"/>
          <p:cNvSpPr/>
          <p:nvPr/>
        </p:nvSpPr>
        <p:spPr>
          <a:xfrm>
            <a:off x="3951402" y="4365104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999074" y="5949280"/>
          <a:ext cx="1784350" cy="501650"/>
        </p:xfrm>
        <a:graphic>
          <a:graphicData uri="http://schemas.openxmlformats.org/presentationml/2006/ole">
            <p:oleObj spid="_x0000_s117765" name="Equation" r:id="rId5" imgW="812520" imgH="228600" progId="Equation.DSMT4">
              <p:embed/>
            </p:oleObj>
          </a:graphicData>
        </a:graphic>
      </p:graphicFrame>
      <p:sp>
        <p:nvSpPr>
          <p:cNvPr id="22" name="21 Flecha derecha"/>
          <p:cNvSpPr/>
          <p:nvPr/>
        </p:nvSpPr>
        <p:spPr>
          <a:xfrm>
            <a:off x="3951402" y="594928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5463570" y="5877272"/>
          <a:ext cx="893763" cy="388938"/>
        </p:xfrm>
        <a:graphic>
          <a:graphicData uri="http://schemas.openxmlformats.org/presentationml/2006/ole">
            <p:oleObj spid="_x0000_s117766" name="Equation" r:id="rId6" imgW="406080" imgH="177480" progId="Equation.DSMT4">
              <p:embed/>
            </p:oleObj>
          </a:graphicData>
        </a:graphic>
      </p:graphicFrame>
      <p:sp>
        <p:nvSpPr>
          <p:cNvPr id="24" name="23 Flecha derecha"/>
          <p:cNvSpPr/>
          <p:nvPr/>
        </p:nvSpPr>
        <p:spPr>
          <a:xfrm>
            <a:off x="6876256" y="436510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7668344" y="4077072"/>
          <a:ext cx="1031875" cy="863600"/>
        </p:xfrm>
        <a:graphic>
          <a:graphicData uri="http://schemas.openxmlformats.org/presentationml/2006/ole">
            <p:oleObj spid="_x0000_s117767" name="Equation" r:id="rId7" imgW="469800" imgH="393480" progId="Equation.DSMT4">
              <p:embed/>
            </p:oleObj>
          </a:graphicData>
        </a:graphic>
      </p:graphicFrame>
      <p:sp>
        <p:nvSpPr>
          <p:cNvPr id="26" name="25 Flecha derecha"/>
          <p:cNvSpPr/>
          <p:nvPr/>
        </p:nvSpPr>
        <p:spPr>
          <a:xfrm>
            <a:off x="6876256" y="587727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7692652" y="5592911"/>
          <a:ext cx="839788" cy="860425"/>
        </p:xfrm>
        <a:graphic>
          <a:graphicData uri="http://schemas.openxmlformats.org/presentationml/2006/ole">
            <p:oleObj spid="_x0000_s117768" name="Equation" r:id="rId8" imgW="38088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4612" y="129581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err="1" smtClean="0">
                <a:solidFill>
                  <a:srgbClr val="C00000"/>
                </a:solidFill>
              </a:rPr>
              <a:t>Tibidabo</a:t>
            </a:r>
            <a:r>
              <a:rPr lang="ca-ES" sz="3200" dirty="0" smtClean="0">
                <a:solidFill>
                  <a:srgbClr val="C00000"/>
                </a:solidFill>
              </a:rPr>
              <a:t> Express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6630" y="476672"/>
            <a:ext cx="330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09 </a:t>
            </a:r>
            <a:r>
              <a:rPr lang="ca-ES" dirty="0" err="1" smtClean="0"/>
              <a:t>Tibidabo</a:t>
            </a:r>
            <a:r>
              <a:rPr lang="ca-ES" dirty="0" smtClean="0"/>
              <a:t> </a:t>
            </a:r>
            <a:r>
              <a:rPr lang="ca-ES" dirty="0" err="1" smtClean="0"/>
              <a:t>express</a:t>
            </a:r>
            <a:r>
              <a:rPr lang="ca-ES" dirty="0" smtClean="0"/>
              <a:t> Normal</a:t>
            </a:r>
            <a:endParaRPr lang="ca-ES" dirty="0"/>
          </a:p>
        </p:txBody>
      </p:sp>
      <p:grpSp>
        <p:nvGrpSpPr>
          <p:cNvPr id="2" name="13 Grupo"/>
          <p:cNvGrpSpPr/>
          <p:nvPr/>
        </p:nvGrpSpPr>
        <p:grpSpPr>
          <a:xfrm>
            <a:off x="1979712" y="1628800"/>
            <a:ext cx="5090864" cy="338336"/>
            <a:chOff x="1763688" y="2348880"/>
            <a:chExt cx="5090864" cy="338336"/>
          </a:xfrm>
        </p:grpSpPr>
        <p:sp>
          <p:nvSpPr>
            <p:cNvPr id="7" name="6 Recortar y redondear rectángulo de esquina sencilla"/>
            <p:cNvSpPr/>
            <p:nvPr/>
          </p:nvSpPr>
          <p:spPr>
            <a:xfrm>
              <a:off x="1763688" y="2348880"/>
              <a:ext cx="914400" cy="338336"/>
            </a:xfrm>
            <a:prstGeom prst="snipRoundRect">
              <a:avLst>
                <a:gd name="adj1" fmla="val 5000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7 Recortar y redondear rectángulo de esquina sencilla"/>
            <p:cNvSpPr/>
            <p:nvPr/>
          </p:nvSpPr>
          <p:spPr>
            <a:xfrm>
              <a:off x="2793504" y="2348880"/>
              <a:ext cx="914400" cy="338336"/>
            </a:xfrm>
            <a:prstGeom prst="snipRoundRect">
              <a:avLst>
                <a:gd name="adj1" fmla="val 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8 Recortar y redondear rectángulo de esquina sencilla"/>
            <p:cNvSpPr/>
            <p:nvPr/>
          </p:nvSpPr>
          <p:spPr>
            <a:xfrm>
              <a:off x="3851920" y="2348880"/>
              <a:ext cx="914400" cy="338336"/>
            </a:xfrm>
            <a:prstGeom prst="snipRoundRect">
              <a:avLst>
                <a:gd name="adj1" fmla="val 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11 Recortar y redondear rectángulo de esquina sencilla"/>
            <p:cNvSpPr/>
            <p:nvPr/>
          </p:nvSpPr>
          <p:spPr>
            <a:xfrm>
              <a:off x="4881736" y="2348880"/>
              <a:ext cx="914400" cy="338336"/>
            </a:xfrm>
            <a:prstGeom prst="snipRoundRect">
              <a:avLst>
                <a:gd name="adj1" fmla="val 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12 Recortar y redondear rectángulo de esquina sencilla"/>
            <p:cNvSpPr/>
            <p:nvPr/>
          </p:nvSpPr>
          <p:spPr>
            <a:xfrm>
              <a:off x="5940152" y="2348880"/>
              <a:ext cx="914400" cy="338336"/>
            </a:xfrm>
            <a:prstGeom prst="snipRoundRect">
              <a:avLst>
                <a:gd name="adj1" fmla="val 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2123728" y="980728"/>
            <a:ext cx="1440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979712" y="2204864"/>
            <a:ext cx="51125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995936" y="2204864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1990 cm</a:t>
            </a:r>
            <a:endParaRPr lang="ca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29284" y="2924944"/>
            <a:ext cx="3554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Calculem velocitat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Mesurem l’acceleració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Calculem el radi de curvatura</a:t>
            </a:r>
          </a:p>
          <a:p>
            <a:pPr>
              <a:buFont typeface="Arial" pitchFamily="34" charset="0"/>
              <a:buChar char="•"/>
            </a:pPr>
            <a:endParaRPr lang="ca-E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2714612" y="129581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3200" dirty="0" smtClean="0">
                <a:solidFill>
                  <a:srgbClr val="C00000"/>
                </a:solidFill>
              </a:rPr>
              <a:t>Pàgines amb recursos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81087" y="3284984"/>
            <a:ext cx="66752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    </a:t>
            </a:r>
            <a:r>
              <a:rPr lang="ca-ES" dirty="0" smtClean="0">
                <a:hlinkClick r:id="rId2"/>
              </a:rPr>
              <a:t>https://</a:t>
            </a:r>
            <a:r>
              <a:rPr lang="ca-ES" dirty="0" smtClean="0">
                <a:hlinkClick r:id="rId2"/>
              </a:rPr>
              <a:t>fisicaalparc.wordpress.com</a:t>
            </a:r>
            <a:r>
              <a:rPr lang="ca-ES" dirty="0" smtClean="0"/>
              <a:t>  (Lurdes Morral!)</a:t>
            </a: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   https://gcm.upc.edu/en/members/luis-carlos/</a:t>
            </a:r>
          </a:p>
          <a:p>
            <a:r>
              <a:rPr lang="ca-ES" dirty="0" smtClean="0"/>
              <a:t>                                </a:t>
            </a:r>
            <a:r>
              <a:rPr lang="ca-ES" dirty="0" err="1" smtClean="0"/>
              <a:t>parque-infantil</a:t>
            </a:r>
            <a:r>
              <a:rPr lang="ca-ES" dirty="0" smtClean="0"/>
              <a:t>/</a:t>
            </a:r>
            <a:r>
              <a:rPr lang="ca-ES" dirty="0" err="1" smtClean="0"/>
              <a:t>fisica-en-el-parque-infantil</a:t>
            </a: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   </a:t>
            </a:r>
            <a:r>
              <a:rPr lang="ca-ES" dirty="0" err="1" smtClean="0"/>
              <a:t>sciencejournal.withgoogle.com</a:t>
            </a:r>
            <a:r>
              <a:rPr lang="ca-ES" dirty="0" smtClean="0"/>
              <a:t>/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   </a:t>
            </a:r>
            <a:r>
              <a:rPr lang="ca-ES" dirty="0" err="1" smtClean="0"/>
              <a:t>sciencebuddies.org</a:t>
            </a: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   </a:t>
            </a:r>
            <a:r>
              <a:rPr lang="ca-ES" dirty="0" err="1" smtClean="0"/>
              <a:t>experimentaciolliure.wordpress.com</a:t>
            </a:r>
            <a:r>
              <a:rPr lang="ca-ES" dirty="0" smtClean="0"/>
              <a:t>/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   </a:t>
            </a:r>
            <a:r>
              <a:rPr lang="ca-ES" dirty="0" err="1" smtClean="0"/>
              <a:t>okgosandbox.org</a:t>
            </a:r>
            <a:r>
              <a:rPr lang="ca-ES" dirty="0" smtClean="0"/>
              <a:t>/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   </a:t>
            </a:r>
            <a:r>
              <a:rPr lang="ca-ES" dirty="0" err="1" smtClean="0"/>
              <a:t>www.vieyrasoftware.net</a:t>
            </a:r>
            <a:r>
              <a:rPr lang="ca-ES" dirty="0" smtClean="0"/>
              <a:t>/</a:t>
            </a:r>
            <a:r>
              <a:rPr lang="ca-ES" dirty="0" err="1" smtClean="0"/>
              <a:t>browse-lessons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428992" y="6273249"/>
            <a:ext cx="573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latin typeface="Arial Rounded MT Bold" pitchFamily="34" charset="0"/>
              </a:rPr>
              <a:t>més </a:t>
            </a:r>
            <a:r>
              <a:rPr lang="ca-ES" sz="3200" dirty="0" err="1" smtClean="0">
                <a:latin typeface="Arial Rounded MT Bold" pitchFamily="34" charset="0"/>
              </a:rPr>
              <a:t>info</a:t>
            </a:r>
            <a:r>
              <a:rPr lang="ca-ES" sz="3200" dirty="0" smtClean="0">
                <a:latin typeface="Arial Rounded MT Bold" pitchFamily="34" charset="0"/>
              </a:rPr>
              <a:t> a: </a:t>
            </a:r>
            <a:r>
              <a:rPr lang="ca-ES" sz="3200" dirty="0" err="1" smtClean="0">
                <a:solidFill>
                  <a:srgbClr val="FF0066"/>
                </a:solidFill>
                <a:latin typeface="Arial Rounded MT Bold" pitchFamily="34" charset="0"/>
              </a:rPr>
              <a:t>fisidabo.upc.edu</a:t>
            </a:r>
            <a:endParaRPr lang="ca-ES" sz="3200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23728" y="114971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sz="2000" dirty="0" smtClean="0"/>
              <a:t>Aquestes transparències i més a:</a:t>
            </a:r>
          </a:p>
          <a:p>
            <a:r>
              <a:rPr lang="ca-ES" sz="2000" dirty="0" smtClean="0"/>
              <a:t> </a:t>
            </a:r>
          </a:p>
          <a:p>
            <a:r>
              <a:rPr lang="ca-ES" sz="2000" dirty="0" err="1" smtClean="0"/>
              <a:t>fisidabo.upc.edu</a:t>
            </a:r>
            <a:r>
              <a:rPr lang="ca-ES" sz="2000" dirty="0" smtClean="0"/>
              <a:t> </a:t>
            </a:r>
            <a:r>
              <a:rPr lang="ca-ES" sz="2000" dirty="0" smtClean="0">
                <a:sym typeface="Wingdings" pitchFamily="2" charset="2"/>
              </a:rPr>
              <a:t> </a:t>
            </a:r>
            <a:endParaRPr lang="ca-ES" sz="2000" dirty="0" smtClean="0">
              <a:sym typeface="Wingdings" pitchFamily="2" charset="2"/>
            </a:endParaRPr>
          </a:p>
          <a:p>
            <a:r>
              <a:rPr lang="ca-ES" sz="2000" dirty="0" smtClean="0">
                <a:sym typeface="Wingdings" pitchFamily="2" charset="2"/>
              </a:rPr>
              <a:t>abans </a:t>
            </a:r>
            <a:r>
              <a:rPr lang="ca-ES" sz="2000" dirty="0" smtClean="0">
                <a:sym typeface="Wingdings" pitchFamily="2" charset="2"/>
              </a:rPr>
              <a:t>de venir </a:t>
            </a:r>
            <a:r>
              <a:rPr lang="ca-ES" sz="2000" dirty="0" smtClean="0">
                <a:sym typeface="Wingdings" pitchFamily="2" charset="2"/>
              </a:rPr>
              <a:t></a:t>
            </a:r>
          </a:p>
          <a:p>
            <a:r>
              <a:rPr lang="ca-ES" sz="2000" dirty="0" smtClean="0">
                <a:sym typeface="Wingdings" pitchFamily="2" charset="2"/>
              </a:rPr>
              <a:t>recursos </a:t>
            </a:r>
            <a:r>
              <a:rPr lang="ca-ES" sz="2000" dirty="0" smtClean="0">
                <a:sym typeface="Wingdings" pitchFamily="2" charset="2"/>
              </a:rPr>
              <a:t>pedagògics</a:t>
            </a:r>
            <a:endParaRPr lang="ca-E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707031" y="15007"/>
            <a:ext cx="3737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/>
              <a:t>Objectius de la xerrada</a:t>
            </a:r>
            <a:endParaRPr lang="ca-ES" sz="2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172350" y="404664"/>
            <a:ext cx="197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/>
              <a:t>De la classe</a:t>
            </a: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3380577" cy="24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043608" y="3645024"/>
            <a:ext cx="188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/>
              <a:t>Al </a:t>
            </a:r>
            <a:r>
              <a:rPr lang="ca-ES" sz="2400" dirty="0" err="1" smtClean="0"/>
              <a:t>tibidabo</a:t>
            </a:r>
            <a:r>
              <a:rPr lang="ca-ES" sz="2400" dirty="0" smtClean="0"/>
              <a:t>!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71" y="980728"/>
            <a:ext cx="33440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628734" y="1484784"/>
            <a:ext cx="3327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dirty="0" smtClean="0"/>
              <a:t>Propostes per fer </a:t>
            </a:r>
          </a:p>
          <a:p>
            <a:pPr algn="ctr"/>
            <a:r>
              <a:rPr lang="ca-ES" sz="2400" dirty="0" smtClean="0"/>
              <a:t>experiments a classe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932040" y="4941168"/>
            <a:ext cx="2712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dirty="0" smtClean="0"/>
              <a:t>Alguns exemples</a:t>
            </a:r>
          </a:p>
          <a:p>
            <a:pPr algn="ctr"/>
            <a:r>
              <a:rPr lang="ca-ES" sz="2400" dirty="0" smtClean="0"/>
              <a:t>d’experiments</a:t>
            </a:r>
            <a:endParaRPr lang="ca-ES" sz="2400" dirty="0" smtClean="0"/>
          </a:p>
        </p:txBody>
      </p:sp>
      <p:sp>
        <p:nvSpPr>
          <p:cNvPr id="11" name="10 Flecha abajo"/>
          <p:cNvSpPr/>
          <p:nvPr/>
        </p:nvSpPr>
        <p:spPr>
          <a:xfrm>
            <a:off x="2483768" y="3284984"/>
            <a:ext cx="4248472" cy="360040"/>
          </a:xfrm>
          <a:prstGeom prst="downArrow">
            <a:avLst>
              <a:gd name="adj1" fmla="val 879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Rectángulo"/>
          <p:cNvSpPr/>
          <p:nvPr/>
        </p:nvSpPr>
        <p:spPr>
          <a:xfrm>
            <a:off x="251520" y="404664"/>
            <a:ext cx="8496944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Rectángulo"/>
          <p:cNvSpPr/>
          <p:nvPr/>
        </p:nvSpPr>
        <p:spPr>
          <a:xfrm>
            <a:off x="251520" y="3717032"/>
            <a:ext cx="8496944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55596" y="188640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/>
              <a:t>Física</a:t>
            </a:r>
            <a:endParaRPr lang="ca-ES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699339" y="1196752"/>
            <a:ext cx="173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Energia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22107" y="1196752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C00000"/>
                </a:solidFill>
              </a:rPr>
              <a:t>Dinàmica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039" y="1213852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Cinemàtica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79912" y="2564904"/>
            <a:ext cx="19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Lleis de Newton</a:t>
            </a:r>
            <a:endParaRPr lang="ca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660232" y="2420888"/>
            <a:ext cx="200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Conservació de l’energia</a:t>
            </a:r>
            <a:endParaRPr lang="ca-ES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142844" y="98910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2844" y="213052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64314" y="3668031"/>
            <a:ext cx="535705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6286512" y="989900"/>
            <a:ext cx="13680" cy="3087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467544" y="3212976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269153" y="2420888"/>
            <a:ext cx="269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Moviment rectilini</a:t>
            </a:r>
          </a:p>
          <a:p>
            <a:pPr algn="ctr"/>
            <a:r>
              <a:rPr lang="ca-ES" dirty="0" smtClean="0"/>
              <a:t>u</a:t>
            </a:r>
            <a:r>
              <a:rPr lang="ca-ES" dirty="0" smtClean="0"/>
              <a:t>niforme i u. accelerat</a:t>
            </a:r>
            <a:endParaRPr lang="ca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251520" y="3573016"/>
            <a:ext cx="272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Moviment circular</a:t>
            </a:r>
          </a:p>
          <a:p>
            <a:pPr algn="ctr"/>
            <a:r>
              <a:rPr lang="ca-ES" dirty="0" smtClean="0"/>
              <a:t>Uniforme i u. accelerat</a:t>
            </a:r>
            <a:endParaRPr lang="ca-ES" dirty="0"/>
          </a:p>
        </p:txBody>
      </p:sp>
      <p:sp>
        <p:nvSpPr>
          <p:cNvPr id="29" name="28 Arco"/>
          <p:cNvSpPr/>
          <p:nvPr/>
        </p:nvSpPr>
        <p:spPr>
          <a:xfrm>
            <a:off x="1331640" y="4293096"/>
            <a:ext cx="576064" cy="576064"/>
          </a:xfrm>
          <a:prstGeom prst="arc">
            <a:avLst>
              <a:gd name="adj1" fmla="val 16200000"/>
              <a:gd name="adj2" fmla="val 14163385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29 CuadroTexto"/>
          <p:cNvSpPr txBox="1"/>
          <p:nvPr/>
        </p:nvSpPr>
        <p:spPr>
          <a:xfrm>
            <a:off x="539552" y="5013176"/>
            <a:ext cx="2382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smtClean="0"/>
              <a:t>Moviment harmònic</a:t>
            </a:r>
          </a:p>
          <a:p>
            <a:pPr algn="ctr"/>
            <a:r>
              <a:rPr lang="ca-ES" dirty="0" smtClean="0"/>
              <a:t>simple</a:t>
            </a:r>
            <a:endParaRPr lang="ca-ES" dirty="0"/>
          </a:p>
        </p:txBody>
      </p:sp>
      <p:sp>
        <p:nvSpPr>
          <p:cNvPr id="31" name="30 Arco"/>
          <p:cNvSpPr/>
          <p:nvPr/>
        </p:nvSpPr>
        <p:spPr>
          <a:xfrm>
            <a:off x="1403648" y="5877272"/>
            <a:ext cx="576064" cy="576064"/>
          </a:xfrm>
          <a:prstGeom prst="arc">
            <a:avLst>
              <a:gd name="adj1" fmla="val 752404"/>
              <a:gd name="adj2" fmla="val 10168176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3" name="32 Conector recto"/>
          <p:cNvCxnSpPr/>
          <p:nvPr/>
        </p:nvCxnSpPr>
        <p:spPr>
          <a:xfrm flipV="1">
            <a:off x="1403648" y="5731515"/>
            <a:ext cx="327192" cy="505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Elipse"/>
          <p:cNvSpPr/>
          <p:nvPr/>
        </p:nvSpPr>
        <p:spPr>
          <a:xfrm>
            <a:off x="1331640" y="61653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6" name="35 Conector recto de flecha"/>
          <p:cNvCxnSpPr/>
          <p:nvPr/>
        </p:nvCxnSpPr>
        <p:spPr>
          <a:xfrm flipV="1">
            <a:off x="3707904" y="3212976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V="1">
            <a:off x="4427984" y="3212976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4788024" y="3212976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5436096" y="335699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H="1">
            <a:off x="5652120" y="33569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6012160" y="414908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Xocs</a:t>
            </a:r>
            <a:endParaRPr lang="ca-ES" dirty="0"/>
          </a:p>
        </p:txBody>
      </p:sp>
      <p:cxnSp>
        <p:nvCxnSpPr>
          <p:cNvPr id="51" name="50 Conector angular"/>
          <p:cNvCxnSpPr/>
          <p:nvPr/>
        </p:nvCxnSpPr>
        <p:spPr>
          <a:xfrm>
            <a:off x="6732240" y="3212976"/>
            <a:ext cx="432048" cy="36004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7740352" y="3212976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4716016" y="4581128"/>
            <a:ext cx="3482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Conservació de moment</a:t>
            </a:r>
          </a:p>
          <a:p>
            <a:r>
              <a:rPr lang="ca-ES" dirty="0" smtClean="0"/>
              <a:t>Conservació d’energia ( o no)</a:t>
            </a:r>
            <a:endParaRPr lang="ca-ES" dirty="0"/>
          </a:p>
        </p:txBody>
      </p:sp>
      <p:grpSp>
        <p:nvGrpSpPr>
          <p:cNvPr id="66" name="65 Grupo"/>
          <p:cNvGrpSpPr/>
          <p:nvPr/>
        </p:nvGrpSpPr>
        <p:grpSpPr>
          <a:xfrm>
            <a:off x="5868144" y="5445224"/>
            <a:ext cx="936104" cy="936104"/>
            <a:chOff x="5220072" y="5445224"/>
            <a:chExt cx="936104" cy="936104"/>
          </a:xfrm>
        </p:grpSpPr>
        <p:cxnSp>
          <p:nvCxnSpPr>
            <p:cNvPr id="58" name="57 Conector recto"/>
            <p:cNvCxnSpPr/>
            <p:nvPr/>
          </p:nvCxnSpPr>
          <p:spPr>
            <a:xfrm>
              <a:off x="5220072" y="5517232"/>
              <a:ext cx="504056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 de flecha"/>
            <p:cNvCxnSpPr/>
            <p:nvPr/>
          </p:nvCxnSpPr>
          <p:spPr>
            <a:xfrm flipH="1">
              <a:off x="5580112" y="5877272"/>
              <a:ext cx="14401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flipH="1">
              <a:off x="5724128" y="5445224"/>
              <a:ext cx="432048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 de flecha"/>
            <p:cNvCxnSpPr/>
            <p:nvPr/>
          </p:nvCxnSpPr>
          <p:spPr>
            <a:xfrm>
              <a:off x="5724128" y="5877272"/>
              <a:ext cx="288032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66 Conector recto"/>
          <p:cNvCxnSpPr/>
          <p:nvPr/>
        </p:nvCxnSpPr>
        <p:spPr>
          <a:xfrm>
            <a:off x="3635896" y="4077072"/>
            <a:ext cx="5040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6804248" y="6300609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C00000"/>
                </a:solidFill>
              </a:rPr>
              <a:t>(...i </a:t>
            </a:r>
            <a:r>
              <a:rPr lang="ca-ES" sz="3200" dirty="0" smtClean="0">
                <a:solidFill>
                  <a:srgbClr val="C00000"/>
                </a:solidFill>
              </a:rPr>
              <a:t>ò</a:t>
            </a:r>
            <a:r>
              <a:rPr lang="ca-ES" sz="3200" dirty="0" smtClean="0">
                <a:solidFill>
                  <a:srgbClr val="C00000"/>
                </a:solidFill>
              </a:rPr>
              <a:t>ptica)</a:t>
            </a:r>
            <a:endParaRPr lang="ca-E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86116" y="251937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/>
              <a:t>Aplicacions</a:t>
            </a:r>
            <a:endParaRPr lang="ca-ES" sz="3200" dirty="0"/>
          </a:p>
        </p:txBody>
      </p:sp>
      <p:pic>
        <p:nvPicPr>
          <p:cNvPr id="5" name="4 Imagen" descr="logo_vid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346428"/>
            <a:ext cx="1571636" cy="1571636"/>
          </a:xfrm>
          <a:prstGeom prst="rect">
            <a:avLst/>
          </a:prstGeom>
        </p:spPr>
      </p:pic>
      <p:pic>
        <p:nvPicPr>
          <p:cNvPr id="6" name="5 Imagen" descr="logo_image_me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417866"/>
            <a:ext cx="1428760" cy="142876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300192" y="1043444"/>
            <a:ext cx="2529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Sensors</a:t>
            </a:r>
          </a:p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acceleració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22107" y="1043444"/>
            <a:ext cx="2074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C00000"/>
                </a:solidFill>
              </a:rPr>
              <a:t>De </a:t>
            </a:r>
            <a:r>
              <a:rPr lang="ca-ES" sz="3200" dirty="0" err="1" smtClean="0">
                <a:solidFill>
                  <a:srgbClr val="C00000"/>
                </a:solidFill>
              </a:rPr>
              <a:t>Video</a:t>
            </a:r>
            <a:r>
              <a:rPr lang="ca-ES" sz="3200" dirty="0" smtClean="0">
                <a:solidFill>
                  <a:srgbClr val="C00000"/>
                </a:solidFill>
              </a:rPr>
              <a:t> </a:t>
            </a:r>
            <a:endParaRPr lang="ca-ES" sz="3200" dirty="0" smtClean="0">
              <a:solidFill>
                <a:srgbClr val="C00000"/>
              </a:solidFill>
            </a:endParaRPr>
          </a:p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a </a:t>
            </a:r>
            <a:r>
              <a:rPr lang="ca-ES" sz="3200" i="1" dirty="0" smtClean="0">
                <a:solidFill>
                  <a:srgbClr val="C00000"/>
                </a:solidFill>
              </a:rPr>
              <a:t>r</a:t>
            </a:r>
            <a:r>
              <a:rPr lang="ca-ES" sz="3200" dirty="0" smtClean="0">
                <a:solidFill>
                  <a:srgbClr val="C00000"/>
                </a:solidFill>
              </a:rPr>
              <a:t>(t)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34" y="1060544"/>
            <a:ext cx="2233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Mesurar </a:t>
            </a:r>
          </a:p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distàncies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49691" y="3989502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VidAnalysis</a:t>
            </a:r>
            <a:r>
              <a:rPr lang="ca-ES" dirty="0" smtClean="0"/>
              <a:t> </a:t>
            </a:r>
            <a:r>
              <a:rPr lang="ca-ES" dirty="0" err="1" smtClean="0"/>
              <a:t>free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06456" y="3977360"/>
            <a:ext cx="152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ImageMeter</a:t>
            </a:r>
            <a:endParaRPr lang="ca-ES" dirty="0"/>
          </a:p>
        </p:txBody>
      </p:sp>
      <p:pic>
        <p:nvPicPr>
          <p:cNvPr id="12" name="11 Imagen" descr="logo_sciene_jour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203552"/>
            <a:ext cx="1500198" cy="150019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6712933" y="3918064"/>
            <a:ext cx="200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Science</a:t>
            </a:r>
            <a:r>
              <a:rPr lang="ca-ES" dirty="0" smtClean="0"/>
              <a:t> Journal</a:t>
            </a:r>
            <a:endParaRPr lang="ca-ES" dirty="0"/>
          </a:p>
        </p:txBody>
      </p:sp>
      <p:pic>
        <p:nvPicPr>
          <p:cNvPr id="15" name="14 Imagen" descr="logo_viey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703882"/>
            <a:ext cx="2238667" cy="109537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6786578" y="5846890"/>
            <a:ext cx="19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Vieyra</a:t>
            </a:r>
            <a:r>
              <a:rPr lang="ca-ES" dirty="0" smtClean="0"/>
              <a:t> Software</a:t>
            </a:r>
            <a:endParaRPr lang="ca-ES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142844" y="98910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2844" y="213052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42844" y="4489568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64314" y="3668031"/>
            <a:ext cx="535705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5400000">
            <a:off x="4464049" y="2810775"/>
            <a:ext cx="36433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94" name="Picture 2" descr="Mesurant amb l'inclinÃ²met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547" y="4571836"/>
            <a:ext cx="2208245" cy="1656184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827584" y="6228020"/>
            <a:ext cx="157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inclinòmetre</a:t>
            </a:r>
            <a:endParaRPr lang="ca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302823" y="87015"/>
            <a:ext cx="665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/>
              <a:t>Objectiu transversal: recordeu els errors!!!!</a:t>
            </a:r>
            <a:endParaRPr lang="ca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7158" y="728473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1.- Errors i estadística</a:t>
            </a:r>
          </a:p>
          <a:p>
            <a:r>
              <a:rPr lang="ca-ES" dirty="0" smtClean="0"/>
              <a:t>	És important introduir la noció d’error. Com?</a:t>
            </a:r>
          </a:p>
          <a:p>
            <a:r>
              <a:rPr lang="ca-ES" dirty="0" smtClean="0"/>
              <a:t>	Fent que molts alumnes mesurin el mateix i posant en comú!</a:t>
            </a:r>
          </a:p>
          <a:p>
            <a:endParaRPr lang="ca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357290" y="378619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2.- Ajuts de funcions (molt fàcil amb </a:t>
            </a:r>
            <a:r>
              <a:rPr lang="ca-ES" dirty="0" err="1" smtClean="0"/>
              <a:t>excel</a:t>
            </a:r>
            <a:r>
              <a:rPr lang="ca-ES" dirty="0" smtClean="0"/>
              <a:t>)</a:t>
            </a:r>
            <a:endParaRPr lang="ca-ES" dirty="0"/>
          </a:p>
        </p:txBody>
      </p:sp>
      <p:sp>
        <p:nvSpPr>
          <p:cNvPr id="25" name="24 Rectángulo"/>
          <p:cNvSpPr/>
          <p:nvPr/>
        </p:nvSpPr>
        <p:spPr>
          <a:xfrm>
            <a:off x="2714612" y="1857364"/>
            <a:ext cx="3286148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27 CuadroTexto"/>
          <p:cNvSpPr txBox="1"/>
          <p:nvPr/>
        </p:nvSpPr>
        <p:spPr>
          <a:xfrm>
            <a:off x="4247872" y="285749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L</a:t>
            </a:r>
            <a:endParaRPr lang="ca-ES" dirty="0"/>
          </a:p>
        </p:txBody>
      </p:sp>
      <p:grpSp>
        <p:nvGrpSpPr>
          <p:cNvPr id="46" name="45 Grupo"/>
          <p:cNvGrpSpPr/>
          <p:nvPr/>
        </p:nvGrpSpPr>
        <p:grpSpPr>
          <a:xfrm>
            <a:off x="2928926" y="2714620"/>
            <a:ext cx="2714644" cy="143670"/>
            <a:chOff x="2928926" y="2714620"/>
            <a:chExt cx="2714644" cy="143670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2928926" y="2786058"/>
              <a:ext cx="27146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rot="5400000">
              <a:off x="3000364" y="2786058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>
              <a:off x="31527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33051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34575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5400000">
              <a:off x="36099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5400000">
              <a:off x="37623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>
              <a:off x="39147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>
              <a:off x="40671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>
              <a:off x="42195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43719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45243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46767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>
              <a:off x="48291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5400000">
              <a:off x="49815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5400000">
              <a:off x="51339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5400000">
              <a:off x="5286364" y="278526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6 Elipse"/>
          <p:cNvSpPr/>
          <p:nvPr/>
        </p:nvSpPr>
        <p:spPr>
          <a:xfrm flipV="1">
            <a:off x="4357686" y="271462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8" name="47 Elipse"/>
          <p:cNvSpPr/>
          <p:nvPr/>
        </p:nvSpPr>
        <p:spPr>
          <a:xfrm flipV="1">
            <a:off x="4357686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9" name="48 Elipse"/>
          <p:cNvSpPr/>
          <p:nvPr/>
        </p:nvSpPr>
        <p:spPr>
          <a:xfrm flipV="1">
            <a:off x="4357686" y="25717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0" name="49 Elipse"/>
          <p:cNvSpPr/>
          <p:nvPr/>
        </p:nvSpPr>
        <p:spPr>
          <a:xfrm flipV="1">
            <a:off x="4500562" y="271462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1" name="50 Elipse"/>
          <p:cNvSpPr/>
          <p:nvPr/>
        </p:nvSpPr>
        <p:spPr>
          <a:xfrm flipV="1">
            <a:off x="4357686" y="250030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51 Elipse"/>
          <p:cNvSpPr/>
          <p:nvPr/>
        </p:nvSpPr>
        <p:spPr>
          <a:xfrm flipV="1">
            <a:off x="4357686" y="242886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3" name="52 Elipse"/>
          <p:cNvSpPr/>
          <p:nvPr/>
        </p:nvSpPr>
        <p:spPr>
          <a:xfrm flipV="1">
            <a:off x="4500562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4" name="53 Elipse"/>
          <p:cNvSpPr/>
          <p:nvPr/>
        </p:nvSpPr>
        <p:spPr>
          <a:xfrm flipV="1">
            <a:off x="4500562" y="25717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8" name="57 Elipse"/>
          <p:cNvSpPr/>
          <p:nvPr/>
        </p:nvSpPr>
        <p:spPr>
          <a:xfrm flipV="1">
            <a:off x="4652962" y="271462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9" name="58 Elipse"/>
          <p:cNvSpPr/>
          <p:nvPr/>
        </p:nvSpPr>
        <p:spPr>
          <a:xfrm flipV="1">
            <a:off x="4652962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0" name="59 Elipse"/>
          <p:cNvSpPr/>
          <p:nvPr/>
        </p:nvSpPr>
        <p:spPr>
          <a:xfrm flipV="1">
            <a:off x="4652962" y="25717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1" name="60 Elipse"/>
          <p:cNvSpPr/>
          <p:nvPr/>
        </p:nvSpPr>
        <p:spPr>
          <a:xfrm flipV="1">
            <a:off x="4214810" y="271462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2" name="61 Elipse"/>
          <p:cNvSpPr/>
          <p:nvPr/>
        </p:nvSpPr>
        <p:spPr>
          <a:xfrm flipV="1">
            <a:off x="4214810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3" name="62 Elipse"/>
          <p:cNvSpPr/>
          <p:nvPr/>
        </p:nvSpPr>
        <p:spPr>
          <a:xfrm flipV="1">
            <a:off x="4214810" y="25717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4" name="63 Elipse"/>
          <p:cNvSpPr/>
          <p:nvPr/>
        </p:nvSpPr>
        <p:spPr>
          <a:xfrm flipV="1">
            <a:off x="4071934" y="271462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5" name="64 Elipse"/>
          <p:cNvSpPr/>
          <p:nvPr/>
        </p:nvSpPr>
        <p:spPr>
          <a:xfrm flipV="1">
            <a:off x="4071934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6" name="65 Elipse"/>
          <p:cNvSpPr/>
          <p:nvPr/>
        </p:nvSpPr>
        <p:spPr>
          <a:xfrm flipV="1">
            <a:off x="4071934" y="25717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7" name="66 Elipse"/>
          <p:cNvSpPr/>
          <p:nvPr/>
        </p:nvSpPr>
        <p:spPr>
          <a:xfrm flipV="1">
            <a:off x="4357686" y="23574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8" name="67 Elipse"/>
          <p:cNvSpPr/>
          <p:nvPr/>
        </p:nvSpPr>
        <p:spPr>
          <a:xfrm flipV="1">
            <a:off x="4357686" y="228599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9" name="68 Elipse"/>
          <p:cNvSpPr/>
          <p:nvPr/>
        </p:nvSpPr>
        <p:spPr>
          <a:xfrm flipV="1">
            <a:off x="4357686" y="221455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0" name="69 Elipse"/>
          <p:cNvSpPr/>
          <p:nvPr/>
        </p:nvSpPr>
        <p:spPr>
          <a:xfrm flipV="1">
            <a:off x="4500562" y="250030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1" name="70 Elipse"/>
          <p:cNvSpPr/>
          <p:nvPr/>
        </p:nvSpPr>
        <p:spPr>
          <a:xfrm flipV="1">
            <a:off x="4214810" y="250030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2" name="71 Elipse"/>
          <p:cNvSpPr/>
          <p:nvPr/>
        </p:nvSpPr>
        <p:spPr>
          <a:xfrm flipV="1">
            <a:off x="3929058" y="27241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3" name="72 Elipse"/>
          <p:cNvSpPr/>
          <p:nvPr/>
        </p:nvSpPr>
        <p:spPr>
          <a:xfrm flipV="1">
            <a:off x="4786314" y="27241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4" name="73 Elipse"/>
          <p:cNvSpPr/>
          <p:nvPr/>
        </p:nvSpPr>
        <p:spPr>
          <a:xfrm flipV="1">
            <a:off x="4786314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286512" y="2214554"/>
          <a:ext cx="857256" cy="857257"/>
        </p:xfrm>
        <a:graphic>
          <a:graphicData uri="http://schemas.openxmlformats.org/presentationml/2006/ole">
            <p:oleObj spid="_x0000_s55298" name="Ecuación" r:id="rId3" imgW="609480" imgH="609480" progId="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7429531" y="2143116"/>
          <a:ext cx="1571625" cy="911225"/>
        </p:xfrm>
        <a:graphic>
          <a:graphicData uri="http://schemas.openxmlformats.org/presentationml/2006/ole">
            <p:oleObj spid="_x0000_s55299" name="Ecuación" r:id="rId4" imgW="1117440" imgH="647640" progId="">
              <p:embed/>
            </p:oleObj>
          </a:graphicData>
        </a:graphic>
      </p:graphicFrame>
      <p:sp>
        <p:nvSpPr>
          <p:cNvPr id="75" name="74 CuadroTexto"/>
          <p:cNvSpPr txBox="1"/>
          <p:nvPr/>
        </p:nvSpPr>
        <p:spPr>
          <a:xfrm>
            <a:off x="7429520" y="3071810"/>
            <a:ext cx="172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Pels avançats</a:t>
            </a:r>
            <a:endParaRPr lang="ca-ES" dirty="0"/>
          </a:p>
        </p:txBody>
      </p:sp>
      <p:pic>
        <p:nvPicPr>
          <p:cNvPr id="76" name="75 Imagen" descr="fitt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4089" y="4371703"/>
            <a:ext cx="2679481" cy="2200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86116" y="500042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/>
              <a:t>Aplicacions</a:t>
            </a:r>
            <a:endParaRPr lang="ca-ES" sz="3200" dirty="0"/>
          </a:p>
        </p:txBody>
      </p:sp>
      <p:pic>
        <p:nvPicPr>
          <p:cNvPr id="5" name="4 Imagen" descr="logo_vid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571744"/>
            <a:ext cx="1571636" cy="1571636"/>
          </a:xfrm>
          <a:prstGeom prst="rect">
            <a:avLst/>
          </a:prstGeom>
        </p:spPr>
      </p:pic>
      <p:pic>
        <p:nvPicPr>
          <p:cNvPr id="6" name="5 Imagen" descr="logo_image_me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643182"/>
            <a:ext cx="1428760" cy="142876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643702" y="1500174"/>
            <a:ext cx="1814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C00000"/>
                </a:solidFill>
              </a:rPr>
              <a:t>Sensors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06201" y="1500174"/>
            <a:ext cx="3037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 smtClean="0">
                <a:solidFill>
                  <a:srgbClr val="C00000"/>
                </a:solidFill>
              </a:rPr>
              <a:t>De </a:t>
            </a:r>
            <a:r>
              <a:rPr lang="ca-ES" sz="3200" dirty="0" err="1" smtClean="0">
                <a:solidFill>
                  <a:srgbClr val="C00000"/>
                </a:solidFill>
              </a:rPr>
              <a:t>Video</a:t>
            </a:r>
            <a:r>
              <a:rPr lang="ca-ES" sz="3200" dirty="0" smtClean="0">
                <a:solidFill>
                  <a:srgbClr val="C00000"/>
                </a:solidFill>
              </a:rPr>
              <a:t> a </a:t>
            </a:r>
            <a:r>
              <a:rPr lang="ca-ES" sz="3200" i="1" dirty="0" smtClean="0">
                <a:solidFill>
                  <a:srgbClr val="C00000"/>
                </a:solidFill>
              </a:rPr>
              <a:t>r</a:t>
            </a:r>
            <a:r>
              <a:rPr lang="ca-ES" sz="3200" dirty="0" smtClean="0">
                <a:solidFill>
                  <a:srgbClr val="C00000"/>
                </a:solidFill>
              </a:rPr>
              <a:t>(t)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34" y="1285860"/>
            <a:ext cx="2233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Mesurar </a:t>
            </a:r>
          </a:p>
          <a:p>
            <a:pPr algn="ctr"/>
            <a:r>
              <a:rPr lang="ca-ES" sz="3200" dirty="0" smtClean="0">
                <a:solidFill>
                  <a:srgbClr val="C00000"/>
                </a:solidFill>
              </a:rPr>
              <a:t>distàncies</a:t>
            </a:r>
            <a:endParaRPr lang="ca-ES" sz="32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49691" y="4214818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VidAnalysis</a:t>
            </a:r>
            <a:r>
              <a:rPr lang="ca-ES" dirty="0" smtClean="0"/>
              <a:t> </a:t>
            </a:r>
            <a:r>
              <a:rPr lang="ca-ES" dirty="0" err="1" smtClean="0"/>
              <a:t>free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06456" y="4202676"/>
            <a:ext cx="152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ImageMeter</a:t>
            </a:r>
            <a:endParaRPr lang="ca-ES" dirty="0"/>
          </a:p>
        </p:txBody>
      </p:sp>
      <p:pic>
        <p:nvPicPr>
          <p:cNvPr id="12" name="11 Imagen" descr="logo_sciene_jour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428868"/>
            <a:ext cx="1500198" cy="150019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6712933" y="4143380"/>
            <a:ext cx="200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Science</a:t>
            </a:r>
            <a:r>
              <a:rPr lang="ca-ES" dirty="0" smtClean="0"/>
              <a:t> Journal</a:t>
            </a:r>
            <a:endParaRPr lang="ca-ES" dirty="0"/>
          </a:p>
        </p:txBody>
      </p:sp>
      <p:pic>
        <p:nvPicPr>
          <p:cNvPr id="15" name="14 Imagen" descr="logo_viey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929198"/>
            <a:ext cx="2238667" cy="109537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6786578" y="6072206"/>
            <a:ext cx="19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Vieyra</a:t>
            </a:r>
            <a:r>
              <a:rPr lang="ca-ES" dirty="0" smtClean="0"/>
              <a:t> Software</a:t>
            </a:r>
            <a:endParaRPr lang="ca-ES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142844" y="1214422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2844" y="2355842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42844" y="4714884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464314" y="3893347"/>
            <a:ext cx="535705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5400000">
            <a:off x="4464049" y="3036091"/>
            <a:ext cx="36433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3214678" y="1285860"/>
            <a:ext cx="5786478" cy="53578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1296</Words>
  <Application>Microsoft Office PowerPoint</Application>
  <PresentationFormat>Presentación en pantalla (4:3)</PresentationFormat>
  <Paragraphs>376</Paragraphs>
  <Slides>48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51" baseType="lpstr">
      <vt:lpstr>Tema de Office</vt:lpstr>
      <vt:lpstr>Ecuación</vt:lpstr>
      <vt:lpstr>MathType 4.0 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LCPardo</dc:creator>
  <cp:lastModifiedBy>gcmusr</cp:lastModifiedBy>
  <cp:revision>261</cp:revision>
  <dcterms:created xsi:type="dcterms:W3CDTF">2018-06-26T10:29:30Z</dcterms:created>
  <dcterms:modified xsi:type="dcterms:W3CDTF">2019-03-11T21:57:22Z</dcterms:modified>
</cp:coreProperties>
</file>