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3" r:id="rId4"/>
    <p:sldId id="260" r:id="rId5"/>
    <p:sldId id="287" r:id="rId6"/>
    <p:sldId id="263" r:id="rId7"/>
    <p:sldId id="269" r:id="rId8"/>
    <p:sldId id="264" r:id="rId9"/>
    <p:sldId id="272" r:id="rId10"/>
    <p:sldId id="265" r:id="rId11"/>
    <p:sldId id="266" r:id="rId12"/>
    <p:sldId id="268" r:id="rId13"/>
    <p:sldId id="261" r:id="rId14"/>
    <p:sldId id="270" r:id="rId15"/>
    <p:sldId id="273" r:id="rId16"/>
    <p:sldId id="271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2" r:id="rId43"/>
    <p:sldId id="301" r:id="rId4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C41F-CD49-4A0B-AE5E-218FDB90097E}" type="datetimeFigureOut">
              <a:rPr lang="ca-ES" smtClean="0"/>
              <a:t>4/4/2018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331-E972-47C8-8B8D-DA9F45924400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C41F-CD49-4A0B-AE5E-218FDB90097E}" type="datetimeFigureOut">
              <a:rPr lang="ca-ES" smtClean="0"/>
              <a:t>4/4/2018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331-E972-47C8-8B8D-DA9F45924400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C41F-CD49-4A0B-AE5E-218FDB90097E}" type="datetimeFigureOut">
              <a:rPr lang="ca-ES" smtClean="0"/>
              <a:t>4/4/2018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331-E972-47C8-8B8D-DA9F45924400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C41F-CD49-4A0B-AE5E-218FDB90097E}" type="datetimeFigureOut">
              <a:rPr lang="ca-ES" smtClean="0"/>
              <a:t>4/4/2018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331-E972-47C8-8B8D-DA9F45924400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C41F-CD49-4A0B-AE5E-218FDB90097E}" type="datetimeFigureOut">
              <a:rPr lang="ca-ES" smtClean="0"/>
              <a:t>4/4/2018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331-E972-47C8-8B8D-DA9F45924400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C41F-CD49-4A0B-AE5E-218FDB90097E}" type="datetimeFigureOut">
              <a:rPr lang="ca-ES" smtClean="0"/>
              <a:t>4/4/2018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331-E972-47C8-8B8D-DA9F45924400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C41F-CD49-4A0B-AE5E-218FDB90097E}" type="datetimeFigureOut">
              <a:rPr lang="ca-ES" smtClean="0"/>
              <a:t>4/4/2018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331-E972-47C8-8B8D-DA9F45924400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C41F-CD49-4A0B-AE5E-218FDB90097E}" type="datetimeFigureOut">
              <a:rPr lang="ca-ES" smtClean="0"/>
              <a:t>4/4/2018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331-E972-47C8-8B8D-DA9F45924400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C41F-CD49-4A0B-AE5E-218FDB90097E}" type="datetimeFigureOut">
              <a:rPr lang="ca-ES" smtClean="0"/>
              <a:t>4/4/2018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331-E972-47C8-8B8D-DA9F45924400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C41F-CD49-4A0B-AE5E-218FDB90097E}" type="datetimeFigureOut">
              <a:rPr lang="ca-ES" smtClean="0"/>
              <a:t>4/4/2018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331-E972-47C8-8B8D-DA9F45924400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C41F-CD49-4A0B-AE5E-218FDB90097E}" type="datetimeFigureOut">
              <a:rPr lang="ca-ES" smtClean="0"/>
              <a:t>4/4/2018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331-E972-47C8-8B8D-DA9F45924400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7C41F-CD49-4A0B-AE5E-218FDB90097E}" type="datetimeFigureOut">
              <a:rPr lang="ca-ES" smtClean="0"/>
              <a:t>4/4/2018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78331-E972-47C8-8B8D-DA9F45924400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jpeg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123728" y="620688"/>
            <a:ext cx="46411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7200" dirty="0" smtClean="0">
                <a:solidFill>
                  <a:srgbClr val="FF3399"/>
                </a:solidFill>
                <a:latin typeface="Arial Rounded MT Bold" pitchFamily="34" charset="0"/>
              </a:rPr>
              <a:t>FISIDABO</a:t>
            </a:r>
            <a:endParaRPr lang="ca-ES" sz="7200" dirty="0">
              <a:solidFill>
                <a:srgbClr val="FF3399"/>
              </a:solidFill>
              <a:latin typeface="Arial Rounded MT Bold" pitchFamily="34" charset="0"/>
            </a:endParaRPr>
          </a:p>
        </p:txBody>
      </p:sp>
      <p:pic>
        <p:nvPicPr>
          <p:cNvPr id="8" name="7 Imagen" descr="FISIDABO AVIO MAGE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7616" y="1988840"/>
            <a:ext cx="5720688" cy="2308761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72214" y="4604935"/>
            <a:ext cx="8076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7200" b="1" dirty="0" smtClean="0">
                <a:solidFill>
                  <a:srgbClr val="FF3399"/>
                </a:solidFill>
                <a:latin typeface="Bradley Hand ITC" pitchFamily="66" charset="0"/>
              </a:rPr>
              <a:t>Atracció per la física</a:t>
            </a:r>
            <a:endParaRPr lang="ca-ES" sz="7200" b="1" dirty="0">
              <a:solidFill>
                <a:srgbClr val="FF3399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scarregar ap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31" y="476672"/>
            <a:ext cx="2790825" cy="1600200"/>
          </a:xfrm>
          <a:prstGeom prst="rect">
            <a:avLst/>
          </a:prstGeom>
          <a:noFill/>
        </p:spPr>
      </p:pic>
      <p:pic>
        <p:nvPicPr>
          <p:cNvPr id="1030" name="Picture 6" descr="Fer experiments a clas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844" y="573063"/>
            <a:ext cx="2019300" cy="1647825"/>
          </a:xfrm>
          <a:prstGeom prst="rect">
            <a:avLst/>
          </a:prstGeom>
          <a:noFill/>
        </p:spPr>
      </p:pic>
      <p:pic>
        <p:nvPicPr>
          <p:cNvPr id="1032" name="Picture 8" descr="Imprimir dossi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2939" y="752897"/>
            <a:ext cx="2295525" cy="1323975"/>
          </a:xfrm>
          <a:prstGeom prst="rect">
            <a:avLst/>
          </a:prstGeom>
          <a:noFill/>
        </p:spPr>
      </p:pic>
      <p:pic>
        <p:nvPicPr>
          <p:cNvPr id="1034" name="Picture 10" descr="Fer gru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641" y="3142083"/>
            <a:ext cx="2162175" cy="1943101"/>
          </a:xfrm>
          <a:prstGeom prst="rect">
            <a:avLst/>
          </a:prstGeom>
          <a:noFill/>
        </p:spPr>
      </p:pic>
      <p:pic>
        <p:nvPicPr>
          <p:cNvPr id="1036" name="Picture 12" descr="Fer experimetns a TIBIDAB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8417" y="3147390"/>
            <a:ext cx="2771775" cy="1866901"/>
          </a:xfrm>
          <a:prstGeom prst="rect">
            <a:avLst/>
          </a:prstGeom>
          <a:noFill/>
        </p:spPr>
      </p:pic>
      <p:pic>
        <p:nvPicPr>
          <p:cNvPr id="1038" name="Picture 14" descr="Resoldre qüestio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3499" y="3214091"/>
            <a:ext cx="1304925" cy="1724025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539552" y="188640"/>
            <a:ext cx="3131840" cy="244827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9 Rectángulo"/>
          <p:cNvSpPr/>
          <p:nvPr/>
        </p:nvSpPr>
        <p:spPr>
          <a:xfrm>
            <a:off x="3563888" y="548680"/>
            <a:ext cx="5580112" cy="496855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scarregar ap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31" y="476672"/>
            <a:ext cx="2790825" cy="1600200"/>
          </a:xfrm>
          <a:prstGeom prst="rect">
            <a:avLst/>
          </a:prstGeom>
          <a:noFill/>
        </p:spPr>
      </p:pic>
      <p:pic>
        <p:nvPicPr>
          <p:cNvPr id="1030" name="Picture 6" descr="Fer experiments a clas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844" y="573063"/>
            <a:ext cx="2019300" cy="1647825"/>
          </a:xfrm>
          <a:prstGeom prst="rect">
            <a:avLst/>
          </a:prstGeom>
          <a:noFill/>
        </p:spPr>
      </p:pic>
      <p:pic>
        <p:nvPicPr>
          <p:cNvPr id="1032" name="Picture 8" descr="Imprimir dossi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2939" y="752897"/>
            <a:ext cx="2295525" cy="1323975"/>
          </a:xfrm>
          <a:prstGeom prst="rect">
            <a:avLst/>
          </a:prstGeom>
          <a:noFill/>
        </p:spPr>
      </p:pic>
      <p:pic>
        <p:nvPicPr>
          <p:cNvPr id="1034" name="Picture 10" descr="Fer gru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641" y="3142083"/>
            <a:ext cx="2162175" cy="1943101"/>
          </a:xfrm>
          <a:prstGeom prst="rect">
            <a:avLst/>
          </a:prstGeom>
          <a:noFill/>
        </p:spPr>
      </p:pic>
      <p:pic>
        <p:nvPicPr>
          <p:cNvPr id="1036" name="Picture 12" descr="Fer experimetns a TIBIDAB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8417" y="3147390"/>
            <a:ext cx="2771775" cy="1866901"/>
          </a:xfrm>
          <a:prstGeom prst="rect">
            <a:avLst/>
          </a:prstGeom>
          <a:noFill/>
        </p:spPr>
      </p:pic>
      <p:pic>
        <p:nvPicPr>
          <p:cNvPr id="1038" name="Picture 14" descr="Resoldre qüestio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3499" y="3214091"/>
            <a:ext cx="1304925" cy="1724025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539552" y="188640"/>
            <a:ext cx="2664296" cy="568863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9 Rectángulo"/>
          <p:cNvSpPr/>
          <p:nvPr/>
        </p:nvSpPr>
        <p:spPr>
          <a:xfrm>
            <a:off x="6372200" y="548680"/>
            <a:ext cx="2771800" cy="496855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Rectángulo"/>
          <p:cNvSpPr/>
          <p:nvPr/>
        </p:nvSpPr>
        <p:spPr>
          <a:xfrm>
            <a:off x="3347864" y="404664"/>
            <a:ext cx="2664296" cy="201622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51520" y="188640"/>
            <a:ext cx="378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Arial" pitchFamily="34" charset="0"/>
                <a:cs typeface="Arial" pitchFamily="34" charset="0"/>
              </a:rPr>
              <a:t>Arribeu al TIBIDABO...</a:t>
            </a:r>
            <a:endParaRPr lang="ca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35896" y="4129916"/>
            <a:ext cx="4203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Arial" pitchFamily="34" charset="0"/>
                <a:cs typeface="Arial" pitchFamily="34" charset="0"/>
              </a:rPr>
              <a:t>... </a:t>
            </a:r>
            <a:r>
              <a:rPr lang="ca-ES" sz="2800" u="sng" dirty="0" err="1" smtClean="0">
                <a:latin typeface="Arial" pitchFamily="34" charset="0"/>
                <a:cs typeface="Arial" pitchFamily="34" charset="0"/>
              </a:rPr>
              <a:t>comité</a:t>
            </a:r>
            <a:r>
              <a:rPr lang="ca-ES" sz="2800" u="sng" dirty="0" smtClean="0">
                <a:latin typeface="Arial" pitchFamily="34" charset="0"/>
                <a:cs typeface="Arial" pitchFamily="34" charset="0"/>
              </a:rPr>
              <a:t> de benvinguda</a:t>
            </a:r>
            <a:r>
              <a:rPr lang="ca-ES" sz="28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7544" y="4853478"/>
            <a:ext cx="82990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Arial" pitchFamily="34" charset="0"/>
                <a:cs typeface="Arial" pitchFamily="34" charset="0"/>
              </a:rPr>
              <a:t>1.- Donarà el passaport als estudiants</a:t>
            </a:r>
          </a:p>
          <a:p>
            <a:r>
              <a:rPr lang="ca-ES" sz="2800" dirty="0" smtClean="0">
                <a:latin typeface="Arial" pitchFamily="34" charset="0"/>
                <a:cs typeface="Arial" pitchFamily="34" charset="0"/>
              </a:rPr>
              <a:t>2.- Explicarà com funciona </a:t>
            </a:r>
            <a:r>
              <a:rPr lang="ca-ES" sz="2800" dirty="0" err="1" smtClean="0">
                <a:latin typeface="Arial" pitchFamily="34" charset="0"/>
                <a:cs typeface="Arial" pitchFamily="34" charset="0"/>
              </a:rPr>
              <a:t>fisidabo</a:t>
            </a:r>
            <a:endParaRPr lang="ca-E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a-ES" sz="2800" dirty="0">
                <a:latin typeface="Arial" pitchFamily="34" charset="0"/>
                <a:cs typeface="Arial" pitchFamily="34" charset="0"/>
              </a:rPr>
              <a:t>3</a:t>
            </a:r>
            <a:r>
              <a:rPr lang="ca-ES" sz="2800" dirty="0" smtClean="0">
                <a:latin typeface="Arial" pitchFamily="34" charset="0"/>
                <a:cs typeface="Arial" pitchFamily="34" charset="0"/>
              </a:rPr>
              <a:t>.- Explicarà, </a:t>
            </a:r>
            <a:r>
              <a:rPr lang="ca-ES" sz="2800" b="1" dirty="0" smtClean="0">
                <a:latin typeface="Arial" pitchFamily="34" charset="0"/>
                <a:cs typeface="Arial" pitchFamily="34" charset="0"/>
              </a:rPr>
              <a:t>si cal</a:t>
            </a:r>
            <a:r>
              <a:rPr lang="ca-ES" sz="2800" dirty="0" smtClean="0">
                <a:latin typeface="Arial" pitchFamily="34" charset="0"/>
                <a:cs typeface="Arial" pitchFamily="34" charset="0"/>
              </a:rPr>
              <a:t>, com instal·lar/utilitzar les </a:t>
            </a:r>
            <a:r>
              <a:rPr lang="ca-ES" sz="2800" dirty="0" err="1" smtClean="0">
                <a:latin typeface="Arial" pitchFamily="34" charset="0"/>
                <a:cs typeface="Arial" pitchFamily="34" charset="0"/>
              </a:rPr>
              <a:t>apps</a:t>
            </a:r>
            <a:endParaRPr lang="ca-E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a-ES" sz="2800" dirty="0">
                <a:latin typeface="Arial" pitchFamily="34" charset="0"/>
                <a:cs typeface="Arial" pitchFamily="34" charset="0"/>
              </a:rPr>
              <a:t>4</a:t>
            </a:r>
            <a:r>
              <a:rPr lang="ca-ES" sz="2800" dirty="0" smtClean="0">
                <a:latin typeface="Arial" pitchFamily="34" charset="0"/>
                <a:cs typeface="Arial" pitchFamily="34" charset="0"/>
              </a:rPr>
              <a:t>.- Construcció/utilització, </a:t>
            </a:r>
            <a:r>
              <a:rPr lang="ca-ES" sz="2800" b="1" dirty="0" smtClean="0">
                <a:latin typeface="Arial" pitchFamily="34" charset="0"/>
                <a:cs typeface="Arial" pitchFamily="34" charset="0"/>
              </a:rPr>
              <a:t>si cal</a:t>
            </a:r>
            <a:r>
              <a:rPr lang="ca-ES" sz="2800" dirty="0" smtClean="0">
                <a:latin typeface="Arial" pitchFamily="34" charset="0"/>
                <a:cs typeface="Arial" pitchFamily="34" charset="0"/>
              </a:rPr>
              <a:t>, d’un inclinòmetre</a:t>
            </a:r>
            <a:endParaRPr lang="ca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414431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395536" y="5301208"/>
            <a:ext cx="8496944" cy="129614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07504" y="220578"/>
            <a:ext cx="5820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Arial" pitchFamily="34" charset="0"/>
                <a:cs typeface="Arial" pitchFamily="34" charset="0"/>
              </a:rPr>
              <a:t>... Per regular els fluxos d’estudiants (som 2000!!)</a:t>
            </a:r>
            <a:endParaRPr lang="ca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199" y="1700808"/>
            <a:ext cx="4135033" cy="32221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51520" y="188640"/>
            <a:ext cx="378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Arial" pitchFamily="34" charset="0"/>
                <a:cs typeface="Arial" pitchFamily="34" charset="0"/>
              </a:rPr>
              <a:t>Arribeu al TIBIDABO...</a:t>
            </a:r>
            <a:endParaRPr lang="ca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35896" y="4129916"/>
            <a:ext cx="4203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Arial" pitchFamily="34" charset="0"/>
                <a:cs typeface="Arial" pitchFamily="34" charset="0"/>
              </a:rPr>
              <a:t>... </a:t>
            </a:r>
            <a:r>
              <a:rPr lang="ca-ES" sz="2800" u="sng" dirty="0" err="1" smtClean="0">
                <a:latin typeface="Arial" pitchFamily="34" charset="0"/>
                <a:cs typeface="Arial" pitchFamily="34" charset="0"/>
              </a:rPr>
              <a:t>comité</a:t>
            </a:r>
            <a:r>
              <a:rPr lang="ca-ES" sz="2800" u="sng" dirty="0" smtClean="0">
                <a:latin typeface="Arial" pitchFamily="34" charset="0"/>
                <a:cs typeface="Arial" pitchFamily="34" charset="0"/>
              </a:rPr>
              <a:t> de benvinguda</a:t>
            </a:r>
            <a:r>
              <a:rPr lang="ca-ES" sz="28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7544" y="4853478"/>
            <a:ext cx="82990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Arial" pitchFamily="34" charset="0"/>
                <a:cs typeface="Arial" pitchFamily="34" charset="0"/>
              </a:rPr>
              <a:t>1.- Donarà el passaport als estudiants</a:t>
            </a:r>
          </a:p>
          <a:p>
            <a:r>
              <a:rPr lang="ca-ES" sz="2800" dirty="0" smtClean="0">
                <a:latin typeface="Arial" pitchFamily="34" charset="0"/>
                <a:cs typeface="Arial" pitchFamily="34" charset="0"/>
              </a:rPr>
              <a:t>2.- Explicarà com funciona </a:t>
            </a:r>
            <a:r>
              <a:rPr lang="ca-ES" sz="2800" dirty="0" err="1" smtClean="0">
                <a:latin typeface="Arial" pitchFamily="34" charset="0"/>
                <a:cs typeface="Arial" pitchFamily="34" charset="0"/>
              </a:rPr>
              <a:t>fisidabo</a:t>
            </a:r>
            <a:endParaRPr lang="ca-E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a-ES" sz="2800" dirty="0">
                <a:latin typeface="Arial" pitchFamily="34" charset="0"/>
                <a:cs typeface="Arial" pitchFamily="34" charset="0"/>
              </a:rPr>
              <a:t>3</a:t>
            </a:r>
            <a:r>
              <a:rPr lang="ca-ES" sz="2800" dirty="0" smtClean="0">
                <a:latin typeface="Arial" pitchFamily="34" charset="0"/>
                <a:cs typeface="Arial" pitchFamily="34" charset="0"/>
              </a:rPr>
              <a:t>.- Explicarà, </a:t>
            </a:r>
            <a:r>
              <a:rPr lang="ca-ES" sz="2800" b="1" dirty="0" smtClean="0">
                <a:latin typeface="Arial" pitchFamily="34" charset="0"/>
                <a:cs typeface="Arial" pitchFamily="34" charset="0"/>
              </a:rPr>
              <a:t>si cal</a:t>
            </a:r>
            <a:r>
              <a:rPr lang="ca-ES" sz="2800" dirty="0" smtClean="0">
                <a:latin typeface="Arial" pitchFamily="34" charset="0"/>
                <a:cs typeface="Arial" pitchFamily="34" charset="0"/>
              </a:rPr>
              <a:t>, com instal·lar/utilitzar les </a:t>
            </a:r>
            <a:r>
              <a:rPr lang="ca-ES" sz="2800" dirty="0" err="1" smtClean="0">
                <a:latin typeface="Arial" pitchFamily="34" charset="0"/>
                <a:cs typeface="Arial" pitchFamily="34" charset="0"/>
              </a:rPr>
              <a:t>apps</a:t>
            </a:r>
            <a:endParaRPr lang="ca-E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a-ES" sz="2800" dirty="0">
                <a:latin typeface="Arial" pitchFamily="34" charset="0"/>
                <a:cs typeface="Arial" pitchFamily="34" charset="0"/>
              </a:rPr>
              <a:t>4</a:t>
            </a:r>
            <a:r>
              <a:rPr lang="ca-ES" sz="2800" dirty="0" smtClean="0">
                <a:latin typeface="Arial" pitchFamily="34" charset="0"/>
                <a:cs typeface="Arial" pitchFamily="34" charset="0"/>
              </a:rPr>
              <a:t>.- Construcció/utilització, </a:t>
            </a:r>
            <a:r>
              <a:rPr lang="ca-ES" sz="2800" b="1" dirty="0" smtClean="0">
                <a:latin typeface="Arial" pitchFamily="34" charset="0"/>
                <a:cs typeface="Arial" pitchFamily="34" charset="0"/>
              </a:rPr>
              <a:t>si cal</a:t>
            </a:r>
            <a:r>
              <a:rPr lang="ca-ES" sz="2800" dirty="0" smtClean="0">
                <a:latin typeface="Arial" pitchFamily="34" charset="0"/>
                <a:cs typeface="Arial" pitchFamily="34" charset="0"/>
              </a:rPr>
              <a:t>, d’un inclinòmetre</a:t>
            </a:r>
            <a:endParaRPr lang="ca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414431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23528" y="4869160"/>
            <a:ext cx="6264696" cy="43204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7 Rectángulo"/>
          <p:cNvSpPr/>
          <p:nvPr/>
        </p:nvSpPr>
        <p:spPr>
          <a:xfrm>
            <a:off x="395536" y="5733256"/>
            <a:ext cx="8496944" cy="86409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mapa_tibida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692150"/>
            <a:ext cx="4392612" cy="6138863"/>
          </a:xfrm>
          <a:prstGeom prst="rect">
            <a:avLst/>
          </a:prstGeom>
          <a:noFill/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807094" y="1228539"/>
            <a:ext cx="21940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3600" b="1" u="sng" dirty="0">
                <a:solidFill>
                  <a:srgbClr val="FF0066"/>
                </a:solidFill>
                <a:latin typeface="Arial Rounded MT Bold" pitchFamily="34" charset="0"/>
              </a:rPr>
              <a:t>Zona 5</a:t>
            </a:r>
          </a:p>
          <a:p>
            <a:pPr algn="ctr"/>
            <a:r>
              <a:rPr lang="es-ES" dirty="0">
                <a:latin typeface="Arial Rounded MT Bold" pitchFamily="34" charset="0"/>
              </a:rPr>
              <a:t>  </a:t>
            </a:r>
            <a:r>
              <a:rPr lang="es-ES" dirty="0" err="1">
                <a:solidFill>
                  <a:srgbClr val="990033"/>
                </a:solidFill>
                <a:latin typeface="Arial Rounded MT Bold" pitchFamily="34" charset="0"/>
              </a:rPr>
              <a:t>Muntanya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 </a:t>
            </a:r>
            <a:r>
              <a:rPr lang="es-ES" dirty="0" err="1">
                <a:solidFill>
                  <a:srgbClr val="990033"/>
                </a:solidFill>
                <a:latin typeface="Arial Rounded MT Bold" pitchFamily="34" charset="0"/>
              </a:rPr>
              <a:t>Russa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 </a:t>
            </a:r>
            <a:endParaRPr lang="es-ES" dirty="0" smtClean="0">
              <a:solidFill>
                <a:srgbClr val="990033"/>
              </a:solidFill>
              <a:latin typeface="Arial Rounded MT Bold" pitchFamily="34" charset="0"/>
            </a:endParaRPr>
          </a:p>
          <a:p>
            <a:pPr algn="ctr"/>
            <a:r>
              <a:rPr lang="es-ES" dirty="0" smtClean="0">
                <a:solidFill>
                  <a:srgbClr val="990033"/>
                </a:solidFill>
                <a:latin typeface="Arial Rounded MT Bold" pitchFamily="34" charset="0"/>
              </a:rPr>
              <a:t>(</a:t>
            </a:r>
            <a:r>
              <a:rPr lang="es-ES" dirty="0">
                <a:solidFill>
                  <a:srgbClr val="00CC00"/>
                </a:solidFill>
                <a:latin typeface="Arial Rounded MT Bold" pitchFamily="34" charset="0"/>
              </a:rPr>
              <a:t>18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,</a:t>
            </a:r>
            <a:r>
              <a:rPr lang="es-ES" u="sng" dirty="0">
                <a:solidFill>
                  <a:schemeClr val="accent2"/>
                </a:solidFill>
                <a:latin typeface="Arial Rounded MT Bold" pitchFamily="34" charset="0"/>
              </a:rPr>
              <a:t>19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)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835172" y="71414"/>
            <a:ext cx="5808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FF0066"/>
                </a:solidFill>
                <a:latin typeface="Arial Rounded MT Bold" pitchFamily="34" charset="0"/>
              </a:rPr>
              <a:t>EXPERIMENTS FISIDABO</a:t>
            </a:r>
            <a:endParaRPr lang="es-ES" sz="3600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41505" y="1643050"/>
            <a:ext cx="19730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3600" b="1" u="sng" dirty="0">
                <a:solidFill>
                  <a:srgbClr val="FF0066"/>
                </a:solidFill>
                <a:latin typeface="Arial Rounded MT Bold" pitchFamily="34" charset="0"/>
              </a:rPr>
              <a:t>Zona 1</a:t>
            </a:r>
            <a:endParaRPr lang="es-ES" sz="3600" u="sng" dirty="0">
              <a:solidFill>
                <a:srgbClr val="FF0066"/>
              </a:solidFill>
              <a:latin typeface="Arial Rounded MT Bold" pitchFamily="34" charset="0"/>
            </a:endParaRPr>
          </a:p>
          <a:p>
            <a:pPr algn="ctr"/>
            <a:r>
              <a:rPr lang="es-ES" dirty="0">
                <a:latin typeface="Arial Rounded MT Bold" pitchFamily="34" charset="0"/>
              </a:rPr>
              <a:t>  </a:t>
            </a:r>
            <a:r>
              <a:rPr lang="es-ES" dirty="0" err="1" smtClean="0">
                <a:solidFill>
                  <a:srgbClr val="990033"/>
                </a:solidFill>
                <a:latin typeface="Arial Rounded MT Bold" pitchFamily="34" charset="0"/>
              </a:rPr>
              <a:t>Carrousel</a:t>
            </a:r>
            <a:r>
              <a:rPr lang="es-ES" dirty="0" smtClean="0">
                <a:solidFill>
                  <a:srgbClr val="990033"/>
                </a:solidFill>
                <a:latin typeface="Arial Rounded MT Bold" pitchFamily="34" charset="0"/>
              </a:rPr>
              <a:t> 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(</a:t>
            </a:r>
            <a:r>
              <a:rPr lang="es-ES" dirty="0">
                <a:solidFill>
                  <a:srgbClr val="00CC00"/>
                </a:solidFill>
                <a:latin typeface="Arial Rounded MT Bold" pitchFamily="34" charset="0"/>
              </a:rPr>
              <a:t>1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,</a:t>
            </a:r>
            <a:r>
              <a:rPr lang="es-ES" u="sng" dirty="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)</a:t>
            </a:r>
          </a:p>
          <a:p>
            <a:pPr algn="ctr"/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  </a:t>
            </a:r>
            <a:r>
              <a:rPr lang="es-ES" dirty="0" err="1">
                <a:solidFill>
                  <a:srgbClr val="990033"/>
                </a:solidFill>
                <a:latin typeface="Arial Rounded MT Bold" pitchFamily="34" charset="0"/>
              </a:rPr>
              <a:t>Giradabo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 (</a:t>
            </a:r>
            <a:r>
              <a:rPr lang="es-ES" dirty="0">
                <a:solidFill>
                  <a:srgbClr val="00CC00"/>
                </a:solidFill>
                <a:latin typeface="Arial Rounded MT Bold" pitchFamily="34" charset="0"/>
              </a:rPr>
              <a:t>3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,</a:t>
            </a:r>
            <a:r>
              <a:rPr lang="es-ES" u="sng" dirty="0">
                <a:solidFill>
                  <a:schemeClr val="accent2"/>
                </a:solidFill>
                <a:latin typeface="Arial Rounded MT Bold" pitchFamily="34" charset="0"/>
              </a:rPr>
              <a:t>4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)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-214346" y="4729001"/>
            <a:ext cx="29396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3600" b="1" u="sng" dirty="0">
                <a:solidFill>
                  <a:srgbClr val="FF0066"/>
                </a:solidFill>
                <a:latin typeface="Arial Rounded MT Bold" pitchFamily="34" charset="0"/>
              </a:rPr>
              <a:t>Zona 3</a:t>
            </a:r>
          </a:p>
          <a:p>
            <a:pPr algn="ctr"/>
            <a:r>
              <a:rPr lang="es-ES" dirty="0">
                <a:latin typeface="Arial Rounded MT Bold" pitchFamily="34" charset="0"/>
              </a:rPr>
              <a:t>  </a:t>
            </a:r>
            <a:r>
              <a:rPr lang="es-ES" dirty="0" err="1" smtClean="0">
                <a:solidFill>
                  <a:srgbClr val="990033"/>
                </a:solidFill>
                <a:latin typeface="Arial Rounded MT Bold" pitchFamily="34" charset="0"/>
              </a:rPr>
              <a:t>Diavolo</a:t>
            </a:r>
            <a:r>
              <a:rPr lang="es-ES" dirty="0" smtClean="0">
                <a:solidFill>
                  <a:srgbClr val="990033"/>
                </a:solidFill>
                <a:latin typeface="Arial Rounded MT Bold" pitchFamily="34" charset="0"/>
              </a:rPr>
              <a:t> 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(</a:t>
            </a:r>
            <a:r>
              <a:rPr lang="es-ES" dirty="0">
                <a:solidFill>
                  <a:srgbClr val="FF9900"/>
                </a:solidFill>
                <a:latin typeface="Arial Rounded MT Bold" pitchFamily="34" charset="0"/>
              </a:rPr>
              <a:t>14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,</a:t>
            </a:r>
            <a:r>
              <a:rPr lang="es-ES" dirty="0">
                <a:solidFill>
                  <a:srgbClr val="00CC00"/>
                </a:solidFill>
                <a:latin typeface="Arial Rounded MT Bold" pitchFamily="34" charset="0"/>
              </a:rPr>
              <a:t>15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)</a:t>
            </a:r>
          </a:p>
          <a:p>
            <a:pPr algn="ctr"/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  </a:t>
            </a:r>
            <a:r>
              <a:rPr lang="es-ES" dirty="0" err="1">
                <a:solidFill>
                  <a:srgbClr val="990033"/>
                </a:solidFill>
                <a:latin typeface="Arial Rounded MT Bold" pitchFamily="34" charset="0"/>
              </a:rPr>
              <a:t>Tibidabo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 Express (</a:t>
            </a:r>
            <a:r>
              <a:rPr lang="es-ES" u="sng" dirty="0">
                <a:solidFill>
                  <a:schemeClr val="accent2"/>
                </a:solidFill>
                <a:latin typeface="Arial Rounded MT Bold" pitchFamily="34" charset="0"/>
              </a:rPr>
              <a:t>9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,</a:t>
            </a:r>
            <a:r>
              <a:rPr lang="es-ES" dirty="0">
                <a:solidFill>
                  <a:srgbClr val="00CC00"/>
                </a:solidFill>
                <a:latin typeface="Arial Rounded MT Bold" pitchFamily="34" charset="0"/>
              </a:rPr>
              <a:t>10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)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500694" y="4014621"/>
            <a:ext cx="2237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3600" b="1" u="sng" dirty="0">
                <a:solidFill>
                  <a:srgbClr val="FF0066"/>
                </a:solidFill>
                <a:latin typeface="Arial Rounded MT Bold" pitchFamily="34" charset="0"/>
              </a:rPr>
              <a:t>Zona 4</a:t>
            </a:r>
          </a:p>
          <a:p>
            <a:pPr algn="ctr"/>
            <a:r>
              <a:rPr lang="es-ES" dirty="0">
                <a:latin typeface="Arial Rounded MT Bold" pitchFamily="34" charset="0"/>
              </a:rPr>
              <a:t>  </a:t>
            </a:r>
            <a:r>
              <a:rPr lang="es-ES" dirty="0" err="1">
                <a:solidFill>
                  <a:srgbClr val="990033"/>
                </a:solidFill>
                <a:latin typeface="Arial Rounded MT Bold" pitchFamily="34" charset="0"/>
              </a:rPr>
              <a:t>Piratta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 (</a:t>
            </a:r>
            <a:r>
              <a:rPr lang="es-ES" dirty="0">
                <a:solidFill>
                  <a:srgbClr val="FF9900"/>
                </a:solidFill>
                <a:latin typeface="Arial Rounded MT Bold" pitchFamily="34" charset="0"/>
              </a:rPr>
              <a:t>11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,</a:t>
            </a:r>
            <a:r>
              <a:rPr lang="es-ES" dirty="0">
                <a:solidFill>
                  <a:srgbClr val="00CC00"/>
                </a:solidFill>
                <a:latin typeface="Arial Rounded MT Bold" pitchFamily="34" charset="0"/>
              </a:rPr>
              <a:t>12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,</a:t>
            </a:r>
            <a:r>
              <a:rPr lang="es-ES" u="sng" dirty="0">
                <a:solidFill>
                  <a:schemeClr val="accent2"/>
                </a:solidFill>
                <a:latin typeface="Arial Rounded MT Bold" pitchFamily="34" charset="0"/>
              </a:rPr>
              <a:t>13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)</a:t>
            </a:r>
          </a:p>
          <a:p>
            <a:pPr algn="ctr"/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  </a:t>
            </a:r>
            <a:r>
              <a:rPr lang="es-ES" dirty="0" err="1">
                <a:solidFill>
                  <a:srgbClr val="990033"/>
                </a:solidFill>
                <a:latin typeface="Arial Rounded MT Bold" pitchFamily="34" charset="0"/>
              </a:rPr>
              <a:t>Viking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 (</a:t>
            </a:r>
            <a:r>
              <a:rPr lang="es-ES" u="sng" dirty="0">
                <a:solidFill>
                  <a:schemeClr val="accent2"/>
                </a:solidFill>
                <a:latin typeface="Arial Rounded MT Bold" pitchFamily="34" charset="0"/>
              </a:rPr>
              <a:t>16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,</a:t>
            </a:r>
            <a:r>
              <a:rPr lang="es-ES" dirty="0">
                <a:solidFill>
                  <a:srgbClr val="00CC00"/>
                </a:solidFill>
                <a:latin typeface="Arial Rounded MT Bold" pitchFamily="34" charset="0"/>
              </a:rPr>
              <a:t>17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)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737018" y="2928934"/>
            <a:ext cx="23355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3600" b="1" u="sng" dirty="0">
                <a:solidFill>
                  <a:srgbClr val="FF0066"/>
                </a:solidFill>
                <a:latin typeface="Arial Rounded MT Bold" pitchFamily="34" charset="0"/>
              </a:rPr>
              <a:t>Zona 2</a:t>
            </a:r>
          </a:p>
          <a:p>
            <a:pPr algn="ctr"/>
            <a:r>
              <a:rPr lang="es-ES" dirty="0">
                <a:latin typeface="Arial Rounded MT Bold" pitchFamily="34" charset="0"/>
              </a:rPr>
              <a:t>  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Mira </a:t>
            </a:r>
            <a:r>
              <a:rPr lang="es-ES" dirty="0" err="1">
                <a:solidFill>
                  <a:srgbClr val="990033"/>
                </a:solidFill>
                <a:latin typeface="Arial Rounded MT Bold" pitchFamily="34" charset="0"/>
              </a:rPr>
              <a:t>Miralls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 (</a:t>
            </a:r>
            <a:r>
              <a:rPr lang="es-ES" dirty="0">
                <a:solidFill>
                  <a:srgbClr val="00CC00"/>
                </a:solidFill>
                <a:latin typeface="Arial Rounded MT Bold" pitchFamily="34" charset="0"/>
              </a:rPr>
              <a:t>5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)</a:t>
            </a:r>
          </a:p>
          <a:p>
            <a:pPr algn="ctr"/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  </a:t>
            </a:r>
            <a:r>
              <a:rPr lang="es-ES" dirty="0" err="1">
                <a:solidFill>
                  <a:srgbClr val="990033"/>
                </a:solidFill>
                <a:latin typeface="Arial Rounded MT Bold" pitchFamily="34" charset="0"/>
              </a:rPr>
              <a:t>Crash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 Cars (</a:t>
            </a:r>
            <a:r>
              <a:rPr lang="es-ES" u="sng" dirty="0">
                <a:solidFill>
                  <a:schemeClr val="accent2"/>
                </a:solidFill>
                <a:latin typeface="Arial Rounded MT Bold" pitchFamily="34" charset="0"/>
              </a:rPr>
              <a:t>6</a:t>
            </a:r>
            <a:r>
              <a:rPr lang="es-ES" u="sng" dirty="0">
                <a:solidFill>
                  <a:srgbClr val="990033"/>
                </a:solidFill>
                <a:latin typeface="Arial Rounded MT Bold" pitchFamily="34" charset="0"/>
              </a:rPr>
              <a:t>,</a:t>
            </a:r>
            <a:r>
              <a:rPr lang="es-ES" u="sng" dirty="0">
                <a:solidFill>
                  <a:schemeClr val="accent2"/>
                </a:solidFill>
                <a:latin typeface="Arial Rounded MT Bold" pitchFamily="34" charset="0"/>
              </a:rPr>
              <a:t>7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,</a:t>
            </a:r>
            <a:r>
              <a:rPr lang="es-ES" dirty="0">
                <a:solidFill>
                  <a:srgbClr val="00CC00"/>
                </a:solidFill>
                <a:latin typeface="Arial Rounded MT Bold" pitchFamily="34" charset="0"/>
              </a:rPr>
              <a:t>8</a:t>
            </a:r>
            <a:r>
              <a:rPr lang="es-ES" dirty="0">
                <a:solidFill>
                  <a:srgbClr val="990033"/>
                </a:solidFill>
                <a:latin typeface="Arial Rounded MT Bold" pitchFamily="34" charset="0"/>
              </a:rPr>
              <a:t>)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2643174" y="1714488"/>
            <a:ext cx="1643074" cy="1214446"/>
          </a:xfrm>
          <a:prstGeom prst="roundRect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30 Rectángulo redondeado"/>
          <p:cNvSpPr/>
          <p:nvPr/>
        </p:nvSpPr>
        <p:spPr>
          <a:xfrm>
            <a:off x="4214810" y="2214554"/>
            <a:ext cx="642942" cy="1214446"/>
          </a:xfrm>
          <a:prstGeom prst="roundRect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4" name="33 Rectángulo redondeado"/>
          <p:cNvSpPr/>
          <p:nvPr/>
        </p:nvSpPr>
        <p:spPr>
          <a:xfrm>
            <a:off x="5429256" y="2357430"/>
            <a:ext cx="1357322" cy="714380"/>
          </a:xfrm>
          <a:prstGeom prst="roundRect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6" name="35 Rectángulo redondeado"/>
          <p:cNvSpPr/>
          <p:nvPr/>
        </p:nvSpPr>
        <p:spPr>
          <a:xfrm>
            <a:off x="4071934" y="3500438"/>
            <a:ext cx="1357322" cy="1000132"/>
          </a:xfrm>
          <a:prstGeom prst="roundRect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0" name="39 Rectángulo redondeado"/>
          <p:cNvSpPr/>
          <p:nvPr/>
        </p:nvSpPr>
        <p:spPr>
          <a:xfrm>
            <a:off x="3071802" y="4357694"/>
            <a:ext cx="1357322" cy="1643074"/>
          </a:xfrm>
          <a:prstGeom prst="roundRect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44" name="43 Conector recto"/>
          <p:cNvCxnSpPr/>
          <p:nvPr/>
        </p:nvCxnSpPr>
        <p:spPr>
          <a:xfrm rot="10800000">
            <a:off x="2071670" y="2071678"/>
            <a:ext cx="571504" cy="1588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>
            <a:endCxn id="34" idx="0"/>
          </p:cNvCxnSpPr>
          <p:nvPr/>
        </p:nvCxnSpPr>
        <p:spPr>
          <a:xfrm rot="10800000" flipV="1">
            <a:off x="6107918" y="1643050"/>
            <a:ext cx="964413" cy="714380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rot="10800000">
            <a:off x="2071670" y="5072074"/>
            <a:ext cx="1000132" cy="1588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rot="10800000">
            <a:off x="5429256" y="4357694"/>
            <a:ext cx="500066" cy="1588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rot="10800000" flipV="1">
            <a:off x="4857752" y="3286123"/>
            <a:ext cx="2143140" cy="1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827743" y="5286400"/>
            <a:ext cx="3173413" cy="1500188"/>
            <a:chOff x="3703" y="3211"/>
            <a:chExt cx="1999" cy="945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3833" y="3481"/>
              <a:ext cx="16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dirty="0" err="1">
                  <a:latin typeface="Arial Rounded MT Bold" pitchFamily="34" charset="0"/>
                </a:rPr>
                <a:t>Atracció</a:t>
              </a:r>
              <a:r>
                <a:rPr lang="es-ES" dirty="0">
                  <a:latin typeface="Arial Rounded MT Bold" pitchFamily="34" charset="0"/>
                </a:rPr>
                <a:t> (</a:t>
              </a:r>
              <a:r>
                <a:rPr lang="es-ES" dirty="0">
                  <a:solidFill>
                    <a:schemeClr val="accent2"/>
                  </a:solidFill>
                  <a:latin typeface="Arial Rounded MT Bold" pitchFamily="34" charset="0"/>
                </a:rPr>
                <a:t>exp1</a:t>
              </a:r>
              <a:r>
                <a:rPr lang="es-ES" dirty="0">
                  <a:latin typeface="Arial Rounded MT Bold" pitchFamily="34" charset="0"/>
                </a:rPr>
                <a:t>, </a:t>
              </a:r>
              <a:r>
                <a:rPr lang="es-ES" dirty="0">
                  <a:solidFill>
                    <a:srgbClr val="00CC00"/>
                  </a:solidFill>
                  <a:latin typeface="Arial Rounded MT Bold" pitchFamily="34" charset="0"/>
                </a:rPr>
                <a:t>exp2</a:t>
              </a:r>
              <a:r>
                <a:rPr lang="es-ES" dirty="0">
                  <a:latin typeface="Arial Rounded MT Bold" pitchFamily="34" charset="0"/>
                </a:rPr>
                <a:t>)</a:t>
              </a:r>
            </a:p>
          </p:txBody>
        </p:sp>
        <p:sp>
          <p:nvSpPr>
            <p:cNvPr id="21" name="AutoShape 36"/>
            <p:cNvSpPr>
              <a:spLocks noChangeArrowheads="1"/>
            </p:cNvSpPr>
            <p:nvPr/>
          </p:nvSpPr>
          <p:spPr bwMode="auto">
            <a:xfrm>
              <a:off x="3742" y="3211"/>
              <a:ext cx="1960" cy="945"/>
            </a:xfrm>
            <a:prstGeom prst="roundRect">
              <a:avLst>
                <a:gd name="adj" fmla="val 9810"/>
              </a:avLst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22" name="Rectangle 37"/>
            <p:cNvSpPr>
              <a:spLocks noChangeArrowheads="1"/>
            </p:cNvSpPr>
            <p:nvPr/>
          </p:nvSpPr>
          <p:spPr bwMode="auto">
            <a:xfrm>
              <a:off x="4302" y="3211"/>
              <a:ext cx="13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400" dirty="0">
                  <a:latin typeface="Arial Rounded MT Bold" pitchFamily="34" charset="0"/>
                </a:rPr>
                <a:t>Número </a:t>
              </a:r>
              <a:r>
                <a:rPr lang="es-ES" sz="1400" dirty="0" err="1">
                  <a:latin typeface="Arial Rounded MT Bold" pitchFamily="34" charset="0"/>
                </a:rPr>
                <a:t>d’experiment</a:t>
              </a:r>
              <a:endParaRPr lang="es-ES" sz="1400" dirty="0">
                <a:latin typeface="Arial Rounded MT Bold" pitchFamily="34" charset="0"/>
              </a:endParaRPr>
            </a:p>
          </p:txBody>
        </p:sp>
        <p:sp>
          <p:nvSpPr>
            <p:cNvPr id="23" name="Rectangle 38"/>
            <p:cNvSpPr>
              <a:spLocks noChangeArrowheads="1"/>
            </p:cNvSpPr>
            <p:nvPr/>
          </p:nvSpPr>
          <p:spPr bwMode="auto">
            <a:xfrm>
              <a:off x="3703" y="3784"/>
              <a:ext cx="199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s-ES" sz="1400" dirty="0" err="1">
                  <a:latin typeface="Arial Rounded MT Bold" pitchFamily="34" charset="0"/>
                </a:rPr>
                <a:t>Codi</a:t>
              </a:r>
              <a:r>
                <a:rPr lang="es-ES" sz="1400" dirty="0">
                  <a:latin typeface="Arial Rounded MT Bold" pitchFamily="34" charset="0"/>
                </a:rPr>
                <a:t> de </a:t>
              </a:r>
              <a:r>
                <a:rPr lang="es-ES" sz="1400" dirty="0" err="1">
                  <a:latin typeface="Arial Rounded MT Bold" pitchFamily="34" charset="0"/>
                </a:rPr>
                <a:t>colors</a:t>
              </a:r>
              <a:r>
                <a:rPr lang="es-ES" sz="1400" dirty="0">
                  <a:latin typeface="Arial Rounded MT Bold" pitchFamily="34" charset="0"/>
                </a:rPr>
                <a:t>: </a:t>
              </a:r>
            </a:p>
            <a:p>
              <a:pPr algn="r"/>
              <a:r>
                <a:rPr lang="es-ES" sz="1400" u="sng" dirty="0">
                  <a:solidFill>
                    <a:schemeClr val="accent2"/>
                  </a:solidFill>
                  <a:latin typeface="Arial Rounded MT Bold" pitchFamily="34" charset="0"/>
                </a:rPr>
                <a:t>4</a:t>
              </a:r>
              <a:r>
                <a:rPr lang="es-ES" sz="1400" u="sng" baseline="30000" dirty="0">
                  <a:solidFill>
                    <a:schemeClr val="accent2"/>
                  </a:solidFill>
                  <a:latin typeface="Arial Rounded MT Bold" pitchFamily="34" charset="0"/>
                </a:rPr>
                <a:t>rt </a:t>
              </a:r>
              <a:r>
                <a:rPr lang="es-ES" sz="1400" u="sng" dirty="0">
                  <a:solidFill>
                    <a:schemeClr val="accent2"/>
                  </a:solidFill>
                  <a:latin typeface="Arial Rounded MT Bold" pitchFamily="34" charset="0"/>
                </a:rPr>
                <a:t>ESO</a:t>
              </a:r>
              <a:r>
                <a:rPr lang="es-ES" sz="1400" dirty="0">
                  <a:latin typeface="Arial Rounded MT Bold" pitchFamily="34" charset="0"/>
                </a:rPr>
                <a:t>, </a:t>
              </a:r>
              <a:r>
                <a:rPr lang="es-ES" sz="1400" dirty="0">
                  <a:solidFill>
                    <a:srgbClr val="00CC00"/>
                  </a:solidFill>
                  <a:latin typeface="Arial Rounded MT Bold" pitchFamily="34" charset="0"/>
                </a:rPr>
                <a:t>1</a:t>
              </a:r>
              <a:r>
                <a:rPr lang="es-ES" sz="1400" baseline="30000" dirty="0">
                  <a:solidFill>
                    <a:srgbClr val="00CC00"/>
                  </a:solidFill>
                  <a:latin typeface="Arial Rounded MT Bold" pitchFamily="34" charset="0"/>
                </a:rPr>
                <a:t>er</a:t>
              </a:r>
              <a:r>
                <a:rPr lang="es-ES" sz="1400" dirty="0">
                  <a:solidFill>
                    <a:srgbClr val="00CC00"/>
                  </a:solidFill>
                  <a:latin typeface="Arial Rounded MT Bold" pitchFamily="34" charset="0"/>
                </a:rPr>
                <a:t> i 2</a:t>
              </a:r>
              <a:r>
                <a:rPr lang="es-ES" sz="1400" baseline="30000" dirty="0">
                  <a:solidFill>
                    <a:srgbClr val="00CC00"/>
                  </a:solidFill>
                  <a:latin typeface="Arial Rounded MT Bold" pitchFamily="34" charset="0"/>
                </a:rPr>
                <a:t>on</a:t>
              </a:r>
              <a:r>
                <a:rPr lang="es-ES" sz="1400" dirty="0">
                  <a:solidFill>
                    <a:srgbClr val="00CC00"/>
                  </a:solidFill>
                  <a:latin typeface="Arial Rounded MT Bold" pitchFamily="34" charset="0"/>
                </a:rPr>
                <a:t> BTX</a:t>
              </a:r>
              <a:r>
                <a:rPr lang="es-ES" sz="1400" dirty="0">
                  <a:latin typeface="Arial Rounded MT Bold" pitchFamily="34" charset="0"/>
                </a:rPr>
                <a:t>, </a:t>
              </a:r>
              <a:r>
                <a:rPr lang="es-ES" sz="1400" dirty="0">
                  <a:solidFill>
                    <a:srgbClr val="FF9900"/>
                  </a:solidFill>
                  <a:latin typeface="Arial Rounded MT Bold" pitchFamily="34" charset="0"/>
                </a:rPr>
                <a:t>2</a:t>
              </a:r>
              <a:r>
                <a:rPr lang="es-ES" sz="1400" baseline="30000" dirty="0">
                  <a:solidFill>
                    <a:srgbClr val="FF9900"/>
                  </a:solidFill>
                  <a:latin typeface="Arial Rounded MT Bold" pitchFamily="34" charset="0"/>
                </a:rPr>
                <a:t>on</a:t>
              </a:r>
              <a:r>
                <a:rPr lang="es-ES" sz="1400" dirty="0">
                  <a:solidFill>
                    <a:srgbClr val="FF9900"/>
                  </a:solidFill>
                  <a:latin typeface="Arial Rounded MT Bold" pitchFamily="34" charset="0"/>
                </a:rPr>
                <a:t> BTX </a:t>
              </a:r>
              <a:r>
                <a:rPr lang="es-ES" sz="1400" baseline="-25000" dirty="0">
                  <a:solidFill>
                    <a:srgbClr val="FF9900"/>
                  </a:solidFill>
                  <a:latin typeface="Arial Rounded MT Bold" pitchFamily="34" charset="0"/>
                </a:rPr>
                <a:t>(</a:t>
              </a:r>
              <a:r>
                <a:rPr lang="es-ES" sz="1400" baseline="-25000" dirty="0" err="1">
                  <a:solidFill>
                    <a:srgbClr val="FF9900"/>
                  </a:solidFill>
                  <a:latin typeface="Arial Rounded MT Bold" pitchFamily="34" charset="0"/>
                </a:rPr>
                <a:t>només</a:t>
              </a:r>
              <a:r>
                <a:rPr lang="es-ES" sz="1400" baseline="-25000" dirty="0">
                  <a:solidFill>
                    <a:srgbClr val="FF9900"/>
                  </a:solidFill>
                  <a:latin typeface="Arial Rounded MT Bold" pitchFamily="34" charset="0"/>
                </a:rPr>
                <a:t>)</a:t>
              </a:r>
            </a:p>
          </p:txBody>
        </p:sp>
        <p:sp>
          <p:nvSpPr>
            <p:cNvPr id="24" name="Line 39"/>
            <p:cNvSpPr>
              <a:spLocks noChangeShapeType="1"/>
            </p:cNvSpPr>
            <p:nvPr/>
          </p:nvSpPr>
          <p:spPr bwMode="auto">
            <a:xfrm flipH="1">
              <a:off x="4740" y="3391"/>
              <a:ext cx="9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a-ES"/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>
              <a:off x="5057" y="3390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a-ES"/>
            </a:p>
          </p:txBody>
        </p:sp>
        <p:sp>
          <p:nvSpPr>
            <p:cNvPr id="26" name="AutoShape 42"/>
            <p:cNvSpPr>
              <a:spLocks/>
            </p:cNvSpPr>
            <p:nvPr/>
          </p:nvSpPr>
          <p:spPr bwMode="auto">
            <a:xfrm rot="5400000">
              <a:off x="4895" y="3323"/>
              <a:ext cx="97" cy="862"/>
            </a:xfrm>
            <a:prstGeom prst="rightBrace">
              <a:avLst>
                <a:gd name="adj1" fmla="val 6910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5569" y="2276872"/>
            <a:ext cx="390691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3456384" cy="26808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" name="31 Rectángulo"/>
          <p:cNvSpPr/>
          <p:nvPr/>
        </p:nvSpPr>
        <p:spPr>
          <a:xfrm>
            <a:off x="611560" y="2852936"/>
            <a:ext cx="1224136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35" name="34 Conector recto de flecha"/>
          <p:cNvCxnSpPr>
            <a:stCxn id="32" idx="3"/>
          </p:cNvCxnSpPr>
          <p:nvPr/>
        </p:nvCxnSpPr>
        <p:spPr>
          <a:xfrm>
            <a:off x="1835696" y="3212976"/>
            <a:ext cx="28083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Rectángulo"/>
          <p:cNvSpPr/>
          <p:nvPr/>
        </p:nvSpPr>
        <p:spPr>
          <a:xfrm>
            <a:off x="4716016" y="2708920"/>
            <a:ext cx="2232248" cy="9361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9" name="38 CuadroTexto"/>
          <p:cNvSpPr txBox="1"/>
          <p:nvPr/>
        </p:nvSpPr>
        <p:spPr>
          <a:xfrm>
            <a:off x="1689458" y="404664"/>
            <a:ext cx="5618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smtClean="0">
                <a:latin typeface="+mj-lt"/>
              </a:rPr>
              <a:t>1.- En arribar cal fer un experiment</a:t>
            </a:r>
          </a:p>
          <a:p>
            <a:r>
              <a:rPr lang="ca-ES" sz="2400" b="1" dirty="0">
                <a:latin typeface="+mj-lt"/>
              </a:rPr>
              <a:t> </a:t>
            </a:r>
            <a:r>
              <a:rPr lang="ca-ES" sz="2400" b="1" dirty="0" smtClean="0">
                <a:latin typeface="+mj-lt"/>
              </a:rPr>
              <a:t>    </a:t>
            </a:r>
            <a:r>
              <a:rPr lang="ca-ES" sz="2400" b="1" u="sng" dirty="0" smtClean="0">
                <a:latin typeface="+mj-lt"/>
              </a:rPr>
              <a:t>de la zona que marca el passaport</a:t>
            </a:r>
            <a:endParaRPr lang="ca-ES" sz="2400" b="1" u="sng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3456384" cy="26808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5569" y="2276872"/>
            <a:ext cx="390691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38 CuadroTexto"/>
          <p:cNvSpPr txBox="1"/>
          <p:nvPr/>
        </p:nvSpPr>
        <p:spPr>
          <a:xfrm>
            <a:off x="1689458" y="404664"/>
            <a:ext cx="6425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>
                <a:latin typeface="+mj-lt"/>
              </a:rPr>
              <a:t>2</a:t>
            </a:r>
            <a:r>
              <a:rPr lang="ca-ES" sz="2400" b="1" dirty="0" smtClean="0">
                <a:latin typeface="+mj-lt"/>
              </a:rPr>
              <a:t>.- En fer l’experiment (muntar a l’atracció)</a:t>
            </a:r>
          </a:p>
          <a:p>
            <a:r>
              <a:rPr lang="ca-ES" sz="2400" b="1" dirty="0">
                <a:latin typeface="+mj-lt"/>
              </a:rPr>
              <a:t> </a:t>
            </a:r>
            <a:r>
              <a:rPr lang="ca-ES" sz="2400" b="1" dirty="0" smtClean="0">
                <a:latin typeface="+mj-lt"/>
              </a:rPr>
              <a:t>    </a:t>
            </a:r>
            <a:r>
              <a:rPr lang="ca-ES" sz="2400" b="1" u="sng" dirty="0" smtClean="0">
                <a:latin typeface="+mj-lt"/>
              </a:rPr>
              <a:t>et posaran una marca</a:t>
            </a:r>
            <a:endParaRPr lang="ca-ES" sz="2400" b="1" u="sng" dirty="0"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1560" y="3501008"/>
            <a:ext cx="1224136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CuadroTexto"/>
          <p:cNvSpPr txBox="1"/>
          <p:nvPr/>
        </p:nvSpPr>
        <p:spPr>
          <a:xfrm>
            <a:off x="683568" y="3501008"/>
            <a:ext cx="715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a-ES" sz="4000" dirty="0" smtClean="0"/>
              <a:t> </a:t>
            </a:r>
            <a:endParaRPr lang="ca-ES" sz="4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192444" y="3501008"/>
            <a:ext cx="715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a-ES" sz="4000" dirty="0" smtClean="0"/>
              <a:t> </a:t>
            </a:r>
            <a:endParaRPr lang="ca-ES" sz="4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300132" y="5703639"/>
            <a:ext cx="6800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smtClean="0">
                <a:latin typeface="+mj-lt"/>
              </a:rPr>
              <a:t>NO es pot fer l’experiment més de dos cops!!</a:t>
            </a:r>
            <a:endParaRPr lang="ca-ES" sz="2400" b="1" u="sng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3456384" cy="26808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5569" y="2276872"/>
            <a:ext cx="390691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38 CuadroTexto"/>
          <p:cNvSpPr txBox="1"/>
          <p:nvPr/>
        </p:nvSpPr>
        <p:spPr>
          <a:xfrm>
            <a:off x="1689458" y="404664"/>
            <a:ext cx="5666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smtClean="0">
                <a:latin typeface="+mj-lt"/>
              </a:rPr>
              <a:t>3.- Els estudiants fan els càlculs</a:t>
            </a:r>
          </a:p>
          <a:p>
            <a:r>
              <a:rPr lang="ca-ES" sz="2400" b="1" dirty="0">
                <a:latin typeface="+mj-lt"/>
              </a:rPr>
              <a:t> </a:t>
            </a:r>
            <a:r>
              <a:rPr lang="ca-ES" sz="2400" b="1" dirty="0" smtClean="0">
                <a:latin typeface="+mj-lt"/>
              </a:rPr>
              <a:t>    </a:t>
            </a:r>
            <a:r>
              <a:rPr lang="ca-ES" sz="2400" b="1" u="sng" dirty="0" smtClean="0">
                <a:latin typeface="+mj-lt"/>
              </a:rPr>
              <a:t>busqueu voluntaris: us ajudaran!!!</a:t>
            </a:r>
            <a:endParaRPr lang="ca-ES" sz="2400" b="1" u="sng" dirty="0"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3568" y="3501008"/>
            <a:ext cx="715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a-ES" sz="4000" dirty="0" smtClean="0"/>
              <a:t> </a:t>
            </a:r>
            <a:endParaRPr lang="ca-ES" sz="4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192444" y="3501008"/>
            <a:ext cx="715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a-ES" sz="4000" dirty="0" smtClean="0"/>
              <a:t> </a:t>
            </a:r>
            <a:endParaRPr lang="ca-ES" sz="4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-36512" y="5766355"/>
            <a:ext cx="9102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smtClean="0">
                <a:latin typeface="+mj-lt"/>
              </a:rPr>
              <a:t>Quan els càlculs estiguin fets un voluntari o el teu professor </a:t>
            </a:r>
          </a:p>
          <a:p>
            <a:pPr algn="r"/>
            <a:r>
              <a:rPr lang="ca-ES" sz="2400" b="1" dirty="0" smtClean="0">
                <a:latin typeface="+mj-lt"/>
              </a:rPr>
              <a:t>et marcaran el passaport!!</a:t>
            </a:r>
            <a:endParaRPr lang="ca-ES" sz="2400" b="1" u="sng" dirty="0">
              <a:latin typeface="+mj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83568" y="4221088"/>
            <a:ext cx="1224136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14 CuadroTexto"/>
          <p:cNvSpPr txBox="1"/>
          <p:nvPr/>
        </p:nvSpPr>
        <p:spPr>
          <a:xfrm>
            <a:off x="971600" y="4293096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 smtClean="0">
                <a:sym typeface="Symbol"/>
              </a:rPr>
              <a:t></a:t>
            </a:r>
            <a:endParaRPr lang="ca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3456384" cy="26808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5569" y="2276872"/>
            <a:ext cx="390691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38 CuadroTexto"/>
          <p:cNvSpPr txBox="1"/>
          <p:nvPr/>
        </p:nvSpPr>
        <p:spPr>
          <a:xfrm>
            <a:off x="1115616" y="735087"/>
            <a:ext cx="7433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>
                <a:latin typeface="+mj-lt"/>
              </a:rPr>
              <a:t>4</a:t>
            </a:r>
            <a:r>
              <a:rPr lang="ca-ES" sz="2400" b="1" dirty="0" smtClean="0">
                <a:latin typeface="+mj-lt"/>
              </a:rPr>
              <a:t>.- Canvieu de zona per fer el següent experiment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83568" y="3501008"/>
            <a:ext cx="715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a-ES" sz="4000" dirty="0" smtClean="0"/>
              <a:t> </a:t>
            </a:r>
            <a:endParaRPr lang="ca-ES" sz="4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192444" y="3501008"/>
            <a:ext cx="715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a-ES" sz="4000" dirty="0" smtClean="0"/>
              <a:t> </a:t>
            </a:r>
            <a:endParaRPr lang="ca-ES" sz="4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483768" y="5694347"/>
            <a:ext cx="6389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smtClean="0">
                <a:latin typeface="+mj-lt"/>
              </a:rPr>
              <a:t>Podeu anar amb la classe, o per separat... </a:t>
            </a:r>
          </a:p>
          <a:p>
            <a:pPr algn="r"/>
            <a:r>
              <a:rPr lang="ca-ES" sz="2400" b="1" dirty="0" smtClean="0">
                <a:latin typeface="+mj-lt"/>
              </a:rPr>
              <a:t>els professors decidiu</a:t>
            </a:r>
            <a:endParaRPr lang="ca-ES" sz="2400" b="1" u="sng" dirty="0">
              <a:latin typeface="+mj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619672" y="2780928"/>
            <a:ext cx="1224136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14 CuadroTexto"/>
          <p:cNvSpPr txBox="1"/>
          <p:nvPr/>
        </p:nvSpPr>
        <p:spPr>
          <a:xfrm>
            <a:off x="971600" y="4293096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 smtClean="0">
                <a:sym typeface="Symbol"/>
              </a:rPr>
              <a:t></a:t>
            </a:r>
            <a:endParaRPr lang="ca-ES" sz="3600" dirty="0"/>
          </a:p>
        </p:txBody>
      </p:sp>
      <p:sp>
        <p:nvSpPr>
          <p:cNvPr id="16" name="15 Flecha en U"/>
          <p:cNvSpPr/>
          <p:nvPr/>
        </p:nvSpPr>
        <p:spPr>
          <a:xfrm>
            <a:off x="6372200" y="1916832"/>
            <a:ext cx="2160240" cy="1022980"/>
          </a:xfrm>
          <a:prstGeom prst="uturnArrow">
            <a:avLst>
              <a:gd name="adj1" fmla="val 25983"/>
              <a:gd name="adj2" fmla="val 25000"/>
              <a:gd name="adj3" fmla="val 21287"/>
              <a:gd name="adj4" fmla="val 43750"/>
              <a:gd name="adj5" fmla="val 71619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267744" y="270892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smtClean="0">
                <a:solidFill>
                  <a:srgbClr val="C00000"/>
                </a:solidFill>
                <a:latin typeface="Bradley Hand ITC" pitchFamily="66" charset="0"/>
              </a:rPr>
              <a:t>5</a:t>
            </a:r>
            <a:endParaRPr lang="ca-ES" sz="24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scarregar ap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31" y="1196752"/>
            <a:ext cx="2790825" cy="1600200"/>
          </a:xfrm>
          <a:prstGeom prst="rect">
            <a:avLst/>
          </a:prstGeom>
          <a:noFill/>
        </p:spPr>
      </p:pic>
      <p:pic>
        <p:nvPicPr>
          <p:cNvPr id="1030" name="Picture 6" descr="Fer experiments a clas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844" y="1293143"/>
            <a:ext cx="2019300" cy="1647825"/>
          </a:xfrm>
          <a:prstGeom prst="rect">
            <a:avLst/>
          </a:prstGeom>
          <a:noFill/>
        </p:spPr>
      </p:pic>
      <p:pic>
        <p:nvPicPr>
          <p:cNvPr id="1032" name="Picture 8" descr="Imprimir dossi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2939" y="1472977"/>
            <a:ext cx="2295525" cy="1323975"/>
          </a:xfrm>
          <a:prstGeom prst="rect">
            <a:avLst/>
          </a:prstGeom>
          <a:noFill/>
        </p:spPr>
      </p:pic>
      <p:pic>
        <p:nvPicPr>
          <p:cNvPr id="1034" name="Picture 10" descr="Fer gru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641" y="3862163"/>
            <a:ext cx="2162175" cy="1943101"/>
          </a:xfrm>
          <a:prstGeom prst="rect">
            <a:avLst/>
          </a:prstGeom>
          <a:noFill/>
        </p:spPr>
      </p:pic>
      <p:pic>
        <p:nvPicPr>
          <p:cNvPr id="1036" name="Picture 12" descr="Fer experimetns a TIBIDAB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8417" y="3867470"/>
            <a:ext cx="2771775" cy="1866901"/>
          </a:xfrm>
          <a:prstGeom prst="rect">
            <a:avLst/>
          </a:prstGeom>
          <a:noFill/>
        </p:spPr>
      </p:pic>
      <p:pic>
        <p:nvPicPr>
          <p:cNvPr id="1038" name="Picture 14" descr="Resoldre qüestio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3499" y="3934171"/>
            <a:ext cx="1304925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987824" y="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+mj-lt"/>
              </a:rPr>
              <a:t>Els experiments</a:t>
            </a:r>
            <a:endParaRPr lang="ca-ES" sz="28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1.- Carrousel Normal</a:t>
            </a:r>
          </a:p>
          <a:p>
            <a:r>
              <a:rPr lang="ca-ES" sz="2000" dirty="0" smtClean="0">
                <a:latin typeface="+mj-lt"/>
              </a:rPr>
              <a:t>2.- Carrousel Circular</a:t>
            </a:r>
          </a:p>
          <a:p>
            <a:r>
              <a:rPr lang="ca-ES" sz="2000" dirty="0" smtClean="0">
                <a:latin typeface="+mj-lt"/>
              </a:rPr>
              <a:t>3.-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4.-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5.- </a:t>
            </a:r>
            <a:r>
              <a:rPr lang="ca-ES" sz="2000" dirty="0" err="1" smtClean="0">
                <a:latin typeface="+mj-lt"/>
              </a:rPr>
              <a:t>Miramiralls</a:t>
            </a:r>
            <a:r>
              <a:rPr lang="ca-ES" sz="2000" dirty="0" smtClean="0">
                <a:latin typeface="+mj-lt"/>
              </a:rPr>
              <a:t> Focal</a:t>
            </a:r>
          </a:p>
          <a:p>
            <a:r>
              <a:rPr lang="ca-ES" sz="2000" dirty="0" smtClean="0">
                <a:latin typeface="+mj-lt"/>
              </a:rPr>
              <a:t>6.-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Rectilini</a:t>
            </a:r>
          </a:p>
          <a:p>
            <a:r>
              <a:rPr lang="ca-ES" sz="2000" dirty="0" smtClean="0">
                <a:latin typeface="+mj-lt"/>
              </a:rPr>
              <a:t>7.-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Força</a:t>
            </a:r>
          </a:p>
          <a:p>
            <a:r>
              <a:rPr lang="ca-ES" sz="2000" dirty="0" smtClean="0">
                <a:latin typeface="+mj-lt"/>
              </a:rPr>
              <a:t>8.-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Moment</a:t>
            </a:r>
          </a:p>
          <a:p>
            <a:r>
              <a:rPr lang="ca-ES" sz="2000" dirty="0" smtClean="0">
                <a:latin typeface="+mj-lt"/>
              </a:rPr>
              <a:t>9.- Tren Rectilini</a:t>
            </a:r>
          </a:p>
          <a:p>
            <a:r>
              <a:rPr lang="ca-ES" sz="2000" dirty="0" smtClean="0">
                <a:latin typeface="+mj-lt"/>
              </a:rPr>
              <a:t>10.- Tren Normal </a:t>
            </a:r>
          </a:p>
          <a:p>
            <a:r>
              <a:rPr lang="ca-ES" sz="2000" dirty="0" smtClean="0">
                <a:latin typeface="+mj-lt"/>
              </a:rPr>
              <a:t>11.- </a:t>
            </a:r>
            <a:r>
              <a:rPr lang="ca-ES" sz="2000" dirty="0" err="1" smtClean="0">
                <a:latin typeface="+mj-lt"/>
              </a:rPr>
              <a:t>Piratta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12.- Pèndol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13.- Energia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14.- </a:t>
            </a:r>
            <a:r>
              <a:rPr lang="ca-ES" sz="2000" dirty="0" err="1" smtClean="0">
                <a:latin typeface="+mj-lt"/>
              </a:rPr>
              <a:t>Diavolo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15.- Pèndol Diabòlic</a:t>
            </a:r>
          </a:p>
          <a:p>
            <a:r>
              <a:rPr lang="ca-ES" sz="2000" dirty="0" smtClean="0">
                <a:latin typeface="+mj-lt"/>
              </a:rPr>
              <a:t>16.-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17.-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18.- Acceleració Russa</a:t>
            </a:r>
          </a:p>
          <a:p>
            <a:r>
              <a:rPr lang="ca-ES" sz="2000" dirty="0" smtClean="0">
                <a:latin typeface="+mj-lt"/>
              </a:rPr>
              <a:t>19.- Energia Russa</a:t>
            </a:r>
            <a:endParaRPr lang="ca-E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solidFill>
                  <a:srgbClr val="00B050"/>
                </a:solidFill>
                <a:latin typeface="+mj-lt"/>
              </a:rPr>
              <a:t>1.- Carrousel Normal</a:t>
            </a:r>
          </a:p>
          <a:p>
            <a:r>
              <a:rPr lang="ca-ES" sz="2000" u="sng" dirty="0" smtClean="0">
                <a:solidFill>
                  <a:srgbClr val="002060"/>
                </a:solidFill>
                <a:latin typeface="+mj-lt"/>
              </a:rPr>
              <a:t>2.- Carrousel Circular</a:t>
            </a:r>
          </a:p>
          <a:p>
            <a:r>
              <a:rPr lang="ca-ES" sz="2000" dirty="0" smtClean="0">
                <a:solidFill>
                  <a:srgbClr val="00B050"/>
                </a:solidFill>
                <a:latin typeface="+mj-lt"/>
              </a:rPr>
              <a:t>3.- </a:t>
            </a:r>
            <a:r>
              <a:rPr lang="ca-ES" sz="2000" dirty="0" err="1" smtClean="0">
                <a:solidFill>
                  <a:srgbClr val="00B050"/>
                </a:solidFill>
                <a:latin typeface="+mj-lt"/>
              </a:rPr>
              <a:t>Giradabo</a:t>
            </a:r>
            <a:r>
              <a:rPr lang="ca-ES" sz="2000" dirty="0" smtClean="0">
                <a:solidFill>
                  <a:srgbClr val="00B050"/>
                </a:solidFill>
                <a:latin typeface="+mj-lt"/>
              </a:rPr>
              <a:t> Normal</a:t>
            </a:r>
          </a:p>
          <a:p>
            <a:r>
              <a:rPr lang="ca-ES" sz="2000" u="sng" dirty="0" smtClean="0">
                <a:solidFill>
                  <a:srgbClr val="002060"/>
                </a:solidFill>
                <a:latin typeface="+mj-lt"/>
              </a:rPr>
              <a:t>4.- </a:t>
            </a:r>
            <a:r>
              <a:rPr lang="ca-ES" sz="2000" u="sng" dirty="0" err="1" smtClean="0">
                <a:solidFill>
                  <a:srgbClr val="002060"/>
                </a:solidFill>
                <a:latin typeface="+mj-lt"/>
              </a:rPr>
              <a:t>Giradabo</a:t>
            </a:r>
            <a:r>
              <a:rPr lang="ca-ES" sz="2000" u="sng" dirty="0" smtClean="0">
                <a:solidFill>
                  <a:srgbClr val="002060"/>
                </a:solidFill>
                <a:latin typeface="+mj-lt"/>
              </a:rPr>
              <a:t> Circular</a:t>
            </a:r>
          </a:p>
          <a:p>
            <a:r>
              <a:rPr lang="ca-ES" sz="2000" dirty="0" smtClean="0">
                <a:solidFill>
                  <a:srgbClr val="00B050"/>
                </a:solidFill>
                <a:latin typeface="+mj-lt"/>
              </a:rPr>
              <a:t>5.- </a:t>
            </a:r>
            <a:r>
              <a:rPr lang="ca-ES" sz="2000" dirty="0" err="1" smtClean="0">
                <a:solidFill>
                  <a:srgbClr val="00B050"/>
                </a:solidFill>
                <a:latin typeface="+mj-lt"/>
              </a:rPr>
              <a:t>Miramiralls</a:t>
            </a:r>
            <a:r>
              <a:rPr lang="ca-ES" sz="2000" dirty="0" smtClean="0">
                <a:solidFill>
                  <a:srgbClr val="00B050"/>
                </a:solidFill>
                <a:latin typeface="+mj-lt"/>
              </a:rPr>
              <a:t> Focal</a:t>
            </a:r>
          </a:p>
          <a:p>
            <a:r>
              <a:rPr lang="ca-ES" sz="2000" u="sng" dirty="0" smtClean="0">
                <a:solidFill>
                  <a:srgbClr val="002060"/>
                </a:solidFill>
                <a:latin typeface="+mj-lt"/>
              </a:rPr>
              <a:t>6.- </a:t>
            </a:r>
            <a:r>
              <a:rPr lang="ca-ES" sz="2000" u="sng" dirty="0" err="1" smtClean="0">
                <a:solidFill>
                  <a:srgbClr val="002060"/>
                </a:solidFill>
                <a:latin typeface="+mj-lt"/>
              </a:rPr>
              <a:t>Crash</a:t>
            </a:r>
            <a:r>
              <a:rPr lang="ca-ES" sz="2000" u="sng" dirty="0" smtClean="0">
                <a:solidFill>
                  <a:srgbClr val="002060"/>
                </a:solidFill>
                <a:latin typeface="+mj-lt"/>
              </a:rPr>
              <a:t> Rectilini</a:t>
            </a:r>
          </a:p>
          <a:p>
            <a:r>
              <a:rPr lang="ca-ES" sz="2000" u="sng" dirty="0" smtClean="0">
                <a:solidFill>
                  <a:srgbClr val="002060"/>
                </a:solidFill>
                <a:latin typeface="+mj-lt"/>
              </a:rPr>
              <a:t>7.- </a:t>
            </a:r>
            <a:r>
              <a:rPr lang="ca-ES" sz="2000" u="sng" dirty="0" err="1" smtClean="0">
                <a:solidFill>
                  <a:srgbClr val="002060"/>
                </a:solidFill>
                <a:latin typeface="+mj-lt"/>
              </a:rPr>
              <a:t>Crash</a:t>
            </a:r>
            <a:r>
              <a:rPr lang="ca-ES" sz="2000" u="sng" dirty="0" smtClean="0">
                <a:solidFill>
                  <a:srgbClr val="002060"/>
                </a:solidFill>
                <a:latin typeface="+mj-lt"/>
              </a:rPr>
              <a:t> amb Força</a:t>
            </a:r>
          </a:p>
          <a:p>
            <a:r>
              <a:rPr lang="ca-ES" sz="2000" dirty="0" smtClean="0">
                <a:solidFill>
                  <a:srgbClr val="00B050"/>
                </a:solidFill>
                <a:latin typeface="+mj-lt"/>
              </a:rPr>
              <a:t>8.- </a:t>
            </a:r>
            <a:r>
              <a:rPr lang="ca-ES" sz="2000" dirty="0" err="1" smtClean="0">
                <a:solidFill>
                  <a:srgbClr val="00B050"/>
                </a:solidFill>
                <a:latin typeface="+mj-lt"/>
              </a:rPr>
              <a:t>Crash</a:t>
            </a:r>
            <a:r>
              <a:rPr lang="ca-ES" sz="2000" dirty="0" smtClean="0">
                <a:solidFill>
                  <a:srgbClr val="00B050"/>
                </a:solidFill>
                <a:latin typeface="+mj-lt"/>
              </a:rPr>
              <a:t> amb Moment</a:t>
            </a:r>
          </a:p>
          <a:p>
            <a:r>
              <a:rPr lang="ca-ES" sz="2000" u="sng" dirty="0" smtClean="0">
                <a:solidFill>
                  <a:srgbClr val="002060"/>
                </a:solidFill>
                <a:latin typeface="+mj-lt"/>
              </a:rPr>
              <a:t>9.- Tren Rectilini</a:t>
            </a:r>
          </a:p>
          <a:p>
            <a:r>
              <a:rPr lang="ca-ES" sz="2000" dirty="0" smtClean="0">
                <a:solidFill>
                  <a:srgbClr val="00B050"/>
                </a:solidFill>
                <a:latin typeface="+mj-lt"/>
              </a:rPr>
              <a:t>10.- Tren Normal </a:t>
            </a:r>
          </a:p>
          <a:p>
            <a:r>
              <a:rPr lang="ca-ES" sz="2000" dirty="0" smtClean="0">
                <a:solidFill>
                  <a:srgbClr val="FFC000"/>
                </a:solidFill>
                <a:latin typeface="+mj-lt"/>
              </a:rPr>
              <a:t>11.- </a:t>
            </a:r>
            <a:r>
              <a:rPr lang="ca-ES" sz="2000" dirty="0" err="1" smtClean="0">
                <a:solidFill>
                  <a:srgbClr val="FFC000"/>
                </a:solidFill>
                <a:latin typeface="+mj-lt"/>
              </a:rPr>
              <a:t>Piratta</a:t>
            </a:r>
            <a:r>
              <a:rPr lang="ca-ES" sz="2000" dirty="0" smtClean="0">
                <a:solidFill>
                  <a:srgbClr val="FFC000"/>
                </a:solidFill>
                <a:latin typeface="+mj-lt"/>
              </a:rPr>
              <a:t> Normal</a:t>
            </a:r>
          </a:p>
          <a:p>
            <a:r>
              <a:rPr lang="ca-ES" sz="2000" dirty="0" smtClean="0">
                <a:solidFill>
                  <a:srgbClr val="00B050"/>
                </a:solidFill>
                <a:latin typeface="+mj-lt"/>
              </a:rPr>
              <a:t>12.- Pèndol </a:t>
            </a:r>
            <a:r>
              <a:rPr lang="ca-ES" sz="2000" dirty="0" err="1" smtClean="0">
                <a:solidFill>
                  <a:srgbClr val="00B050"/>
                </a:solidFill>
                <a:latin typeface="+mj-lt"/>
              </a:rPr>
              <a:t>Piratta</a:t>
            </a:r>
            <a:endParaRPr lang="ca-ES" sz="2000" dirty="0" smtClean="0">
              <a:solidFill>
                <a:srgbClr val="00B050"/>
              </a:solidFill>
              <a:latin typeface="+mj-lt"/>
            </a:endParaRPr>
          </a:p>
          <a:p>
            <a:r>
              <a:rPr lang="ca-ES" sz="2000" u="sng" dirty="0" smtClean="0">
                <a:solidFill>
                  <a:srgbClr val="002060"/>
                </a:solidFill>
                <a:latin typeface="+mj-lt"/>
              </a:rPr>
              <a:t>13.- Energia </a:t>
            </a:r>
            <a:r>
              <a:rPr lang="ca-ES" sz="2000" u="sng" dirty="0" err="1" smtClean="0">
                <a:solidFill>
                  <a:srgbClr val="002060"/>
                </a:solidFill>
                <a:latin typeface="+mj-lt"/>
              </a:rPr>
              <a:t>Piratta</a:t>
            </a:r>
            <a:endParaRPr lang="ca-ES" sz="2000" u="sng" dirty="0" smtClean="0">
              <a:solidFill>
                <a:srgbClr val="002060"/>
              </a:solidFill>
              <a:latin typeface="+mj-lt"/>
            </a:endParaRPr>
          </a:p>
          <a:p>
            <a:r>
              <a:rPr lang="ca-ES" sz="2000" dirty="0" smtClean="0">
                <a:solidFill>
                  <a:srgbClr val="FFC000"/>
                </a:solidFill>
                <a:latin typeface="+mj-lt"/>
              </a:rPr>
              <a:t>14.- </a:t>
            </a:r>
            <a:r>
              <a:rPr lang="ca-ES" sz="2000" dirty="0" err="1" smtClean="0">
                <a:solidFill>
                  <a:srgbClr val="FFC000"/>
                </a:solidFill>
                <a:latin typeface="+mj-lt"/>
              </a:rPr>
              <a:t>Diavolo</a:t>
            </a:r>
            <a:r>
              <a:rPr lang="ca-ES" sz="2000" dirty="0" smtClean="0">
                <a:solidFill>
                  <a:srgbClr val="FFC000"/>
                </a:solidFill>
                <a:latin typeface="+mj-lt"/>
              </a:rPr>
              <a:t> Normal</a:t>
            </a:r>
          </a:p>
          <a:p>
            <a:r>
              <a:rPr lang="ca-ES" sz="2000" dirty="0" smtClean="0">
                <a:solidFill>
                  <a:srgbClr val="00B050"/>
                </a:solidFill>
                <a:latin typeface="+mj-lt"/>
              </a:rPr>
              <a:t>15.- Pèndol Diabòlic</a:t>
            </a:r>
          </a:p>
          <a:p>
            <a:r>
              <a:rPr lang="ca-ES" sz="2000" u="sng" dirty="0" smtClean="0">
                <a:solidFill>
                  <a:srgbClr val="002060"/>
                </a:solidFill>
                <a:latin typeface="+mj-lt"/>
              </a:rPr>
              <a:t>16.- </a:t>
            </a:r>
            <a:r>
              <a:rPr lang="ca-ES" sz="2000" u="sng" dirty="0" err="1" smtClean="0">
                <a:solidFill>
                  <a:srgbClr val="002060"/>
                </a:solidFill>
                <a:latin typeface="+mj-lt"/>
              </a:rPr>
              <a:t>Viking</a:t>
            </a:r>
            <a:r>
              <a:rPr lang="ca-ES" sz="2000" u="sng" dirty="0" smtClean="0">
                <a:solidFill>
                  <a:srgbClr val="002060"/>
                </a:solidFill>
                <a:latin typeface="+mj-lt"/>
              </a:rPr>
              <a:t> Circular</a:t>
            </a:r>
          </a:p>
          <a:p>
            <a:r>
              <a:rPr lang="ca-ES" sz="2000" dirty="0" smtClean="0">
                <a:solidFill>
                  <a:srgbClr val="00B050"/>
                </a:solidFill>
                <a:latin typeface="+mj-lt"/>
              </a:rPr>
              <a:t>17.- </a:t>
            </a:r>
            <a:r>
              <a:rPr lang="ca-ES" sz="2000" dirty="0" err="1" smtClean="0">
                <a:solidFill>
                  <a:srgbClr val="00B050"/>
                </a:solidFill>
                <a:latin typeface="+mj-lt"/>
              </a:rPr>
              <a:t>Viking</a:t>
            </a:r>
            <a:r>
              <a:rPr lang="ca-ES" sz="2000" dirty="0" smtClean="0">
                <a:solidFill>
                  <a:srgbClr val="00B050"/>
                </a:solidFill>
                <a:latin typeface="+mj-lt"/>
              </a:rPr>
              <a:t> Normal</a:t>
            </a:r>
          </a:p>
          <a:p>
            <a:r>
              <a:rPr lang="ca-ES" sz="2000" dirty="0" smtClean="0">
                <a:solidFill>
                  <a:srgbClr val="00B050"/>
                </a:solidFill>
                <a:latin typeface="+mj-lt"/>
              </a:rPr>
              <a:t>18.- Acceleració Russa</a:t>
            </a:r>
          </a:p>
          <a:p>
            <a:r>
              <a:rPr lang="ca-ES" sz="2000" u="sng" dirty="0" smtClean="0">
                <a:solidFill>
                  <a:srgbClr val="002060"/>
                </a:solidFill>
                <a:latin typeface="+mj-lt"/>
              </a:rPr>
              <a:t>19.- Energia Russa</a:t>
            </a:r>
            <a:endParaRPr lang="ca-ES" sz="2000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88024" y="1556792"/>
            <a:ext cx="176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u="sng" dirty="0" smtClean="0">
                <a:solidFill>
                  <a:srgbClr val="002060"/>
                </a:solidFill>
                <a:latin typeface="+mj-lt"/>
              </a:rPr>
              <a:t>4</a:t>
            </a:r>
            <a:r>
              <a:rPr lang="ca-ES" sz="3600" b="1" u="sng" baseline="30000" dirty="0" smtClean="0">
                <a:solidFill>
                  <a:srgbClr val="002060"/>
                </a:solidFill>
                <a:latin typeface="+mj-lt"/>
              </a:rPr>
              <a:t>rt</a:t>
            </a:r>
            <a:r>
              <a:rPr lang="ca-ES" sz="3600" b="1" u="sng" dirty="0" smtClean="0">
                <a:solidFill>
                  <a:srgbClr val="002060"/>
                </a:solidFill>
                <a:latin typeface="+mj-lt"/>
              </a:rPr>
              <a:t> ESO</a:t>
            </a:r>
            <a:endParaRPr lang="ca-ES" sz="3600" b="1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16016" y="2422629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dirty="0" smtClean="0">
                <a:solidFill>
                  <a:srgbClr val="00B050"/>
                </a:solidFill>
                <a:latin typeface="+mj-lt"/>
              </a:rPr>
              <a:t>1 i 2BTX</a:t>
            </a:r>
            <a:endParaRPr lang="ca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860032" y="3142709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dirty="0" smtClean="0">
                <a:solidFill>
                  <a:srgbClr val="FFC000"/>
                </a:solidFill>
                <a:latin typeface="+mj-lt"/>
              </a:rPr>
              <a:t>2 BTX</a:t>
            </a:r>
            <a:endParaRPr lang="ca-ES" sz="3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956847" y="118373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dirty="0" smtClean="0">
                <a:latin typeface="+mj-lt"/>
              </a:rPr>
              <a:t>Els Experiments</a:t>
            </a:r>
            <a:endParaRPr lang="ca-ES" sz="3600" b="1" dirty="0">
              <a:latin typeface="+mj-lt"/>
            </a:endParaRPr>
          </a:p>
        </p:txBody>
      </p:sp>
      <p:sp>
        <p:nvSpPr>
          <p:cNvPr id="16" name="15 Cerrar llave"/>
          <p:cNvSpPr/>
          <p:nvPr/>
        </p:nvSpPr>
        <p:spPr>
          <a:xfrm>
            <a:off x="3203848" y="764704"/>
            <a:ext cx="1008112" cy="5832648"/>
          </a:xfrm>
          <a:prstGeom prst="rightBrace">
            <a:avLst>
              <a:gd name="adj1" fmla="val 29181"/>
              <a:gd name="adj2" fmla="val 339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987824" y="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+mj-lt"/>
              </a:rPr>
              <a:t>Els experiments</a:t>
            </a:r>
            <a:endParaRPr lang="ca-ES" sz="28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1.- Carrousel Normal</a:t>
            </a:r>
          </a:p>
          <a:p>
            <a:r>
              <a:rPr lang="ca-ES" sz="2000" dirty="0" smtClean="0">
                <a:latin typeface="+mj-lt"/>
              </a:rPr>
              <a:t>2.- Carrousel Circular</a:t>
            </a:r>
          </a:p>
          <a:p>
            <a:r>
              <a:rPr lang="ca-ES" sz="2000" dirty="0" smtClean="0">
                <a:latin typeface="+mj-lt"/>
              </a:rPr>
              <a:t>3.-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4.-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5.- </a:t>
            </a:r>
            <a:r>
              <a:rPr lang="ca-ES" sz="2000" dirty="0" err="1" smtClean="0">
                <a:latin typeface="+mj-lt"/>
              </a:rPr>
              <a:t>Miramiralls</a:t>
            </a:r>
            <a:r>
              <a:rPr lang="ca-ES" sz="2000" dirty="0" smtClean="0">
                <a:latin typeface="+mj-lt"/>
              </a:rPr>
              <a:t> Focal</a:t>
            </a:r>
          </a:p>
          <a:p>
            <a:r>
              <a:rPr lang="ca-ES" sz="2000" dirty="0" smtClean="0">
                <a:latin typeface="+mj-lt"/>
              </a:rPr>
              <a:t>6.-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Rectilini</a:t>
            </a:r>
          </a:p>
          <a:p>
            <a:r>
              <a:rPr lang="ca-ES" sz="2000" dirty="0" smtClean="0">
                <a:latin typeface="+mj-lt"/>
              </a:rPr>
              <a:t>7.-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Força</a:t>
            </a:r>
          </a:p>
          <a:p>
            <a:r>
              <a:rPr lang="ca-ES" sz="2000" dirty="0" smtClean="0">
                <a:latin typeface="+mj-lt"/>
              </a:rPr>
              <a:t>8.-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Moment</a:t>
            </a:r>
          </a:p>
          <a:p>
            <a:r>
              <a:rPr lang="ca-ES" sz="2000" dirty="0" smtClean="0">
                <a:latin typeface="+mj-lt"/>
              </a:rPr>
              <a:t>9.- Tren Rectilini</a:t>
            </a:r>
          </a:p>
          <a:p>
            <a:r>
              <a:rPr lang="ca-ES" sz="2000" dirty="0" smtClean="0">
                <a:latin typeface="+mj-lt"/>
              </a:rPr>
              <a:t>10.- Tren Normal </a:t>
            </a:r>
          </a:p>
          <a:p>
            <a:r>
              <a:rPr lang="ca-ES" sz="2000" dirty="0" smtClean="0">
                <a:latin typeface="+mj-lt"/>
              </a:rPr>
              <a:t>11.- </a:t>
            </a:r>
            <a:r>
              <a:rPr lang="ca-ES" sz="2000" dirty="0" err="1" smtClean="0">
                <a:latin typeface="+mj-lt"/>
              </a:rPr>
              <a:t>Piratta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12.- Pèndol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13.- Energia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14.- </a:t>
            </a:r>
            <a:r>
              <a:rPr lang="ca-ES" sz="2000" dirty="0" err="1" smtClean="0">
                <a:latin typeface="+mj-lt"/>
              </a:rPr>
              <a:t>Diavolo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15.- Pèndol Diabòlic</a:t>
            </a:r>
          </a:p>
          <a:p>
            <a:r>
              <a:rPr lang="ca-ES" sz="2000" dirty="0" smtClean="0">
                <a:latin typeface="+mj-lt"/>
              </a:rPr>
              <a:t>16.-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17.-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18.- Acceleració Russa</a:t>
            </a:r>
          </a:p>
          <a:p>
            <a:r>
              <a:rPr lang="ca-ES" sz="2000" dirty="0" smtClean="0">
                <a:latin typeface="+mj-lt"/>
              </a:rPr>
              <a:t>19.- Energia Russa</a:t>
            </a:r>
            <a:endParaRPr lang="ca-ES" sz="2000" dirty="0">
              <a:latin typeface="+mj-lt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393" y="1764423"/>
            <a:ext cx="5400079" cy="303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23528" y="1052736"/>
            <a:ext cx="2880320" cy="55446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987824" y="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+mj-lt"/>
              </a:rPr>
              <a:t>Els experiments</a:t>
            </a:r>
            <a:endParaRPr lang="ca-ES" sz="28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1.- Carrousel Normal</a:t>
            </a:r>
          </a:p>
          <a:p>
            <a:r>
              <a:rPr lang="ca-ES" sz="2000" dirty="0" smtClean="0">
                <a:latin typeface="+mj-lt"/>
              </a:rPr>
              <a:t>2.- Carrousel Circular</a:t>
            </a:r>
          </a:p>
          <a:p>
            <a:r>
              <a:rPr lang="ca-ES" sz="2000" dirty="0" smtClean="0">
                <a:latin typeface="+mj-lt"/>
              </a:rPr>
              <a:t>3.-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4.-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5.- </a:t>
            </a:r>
            <a:r>
              <a:rPr lang="ca-ES" sz="2000" dirty="0" err="1" smtClean="0">
                <a:latin typeface="+mj-lt"/>
              </a:rPr>
              <a:t>Miramiralls</a:t>
            </a:r>
            <a:r>
              <a:rPr lang="ca-ES" sz="2000" dirty="0" smtClean="0">
                <a:latin typeface="+mj-lt"/>
              </a:rPr>
              <a:t> Focal</a:t>
            </a:r>
          </a:p>
          <a:p>
            <a:r>
              <a:rPr lang="ca-ES" sz="2000" dirty="0" smtClean="0">
                <a:latin typeface="+mj-lt"/>
              </a:rPr>
              <a:t>6.-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Rectilini</a:t>
            </a:r>
          </a:p>
          <a:p>
            <a:r>
              <a:rPr lang="ca-ES" sz="2000" dirty="0" smtClean="0">
                <a:latin typeface="+mj-lt"/>
              </a:rPr>
              <a:t>7.-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Força</a:t>
            </a:r>
          </a:p>
          <a:p>
            <a:r>
              <a:rPr lang="ca-ES" sz="2000" dirty="0" smtClean="0">
                <a:latin typeface="+mj-lt"/>
              </a:rPr>
              <a:t>8.-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Moment</a:t>
            </a:r>
          </a:p>
          <a:p>
            <a:r>
              <a:rPr lang="ca-ES" sz="2000" dirty="0" smtClean="0">
                <a:latin typeface="+mj-lt"/>
              </a:rPr>
              <a:t>9.- Tren Rectilini</a:t>
            </a:r>
          </a:p>
          <a:p>
            <a:r>
              <a:rPr lang="ca-ES" sz="2000" dirty="0" smtClean="0">
                <a:latin typeface="+mj-lt"/>
              </a:rPr>
              <a:t>10.- Tren Normal </a:t>
            </a:r>
          </a:p>
          <a:p>
            <a:r>
              <a:rPr lang="ca-ES" sz="2000" dirty="0" smtClean="0">
                <a:latin typeface="+mj-lt"/>
              </a:rPr>
              <a:t>11.- </a:t>
            </a:r>
            <a:r>
              <a:rPr lang="ca-ES" sz="2000" dirty="0" err="1" smtClean="0">
                <a:latin typeface="+mj-lt"/>
              </a:rPr>
              <a:t>Piratta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12.- Pèndol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13.- Energia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14.- </a:t>
            </a:r>
            <a:r>
              <a:rPr lang="ca-ES" sz="2000" dirty="0" err="1" smtClean="0">
                <a:latin typeface="+mj-lt"/>
              </a:rPr>
              <a:t>Diavolo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15.- Pèndol Diabòlic</a:t>
            </a:r>
          </a:p>
          <a:p>
            <a:r>
              <a:rPr lang="ca-ES" sz="2000" dirty="0" smtClean="0">
                <a:latin typeface="+mj-lt"/>
              </a:rPr>
              <a:t>16.-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17.-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18.- Acceleració Russa</a:t>
            </a:r>
          </a:p>
          <a:p>
            <a:r>
              <a:rPr lang="ca-ES" sz="2000" dirty="0" smtClean="0">
                <a:latin typeface="+mj-lt"/>
              </a:rPr>
              <a:t>19.- Energia Russa</a:t>
            </a:r>
            <a:endParaRPr lang="ca-ES" sz="2000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1340768"/>
            <a:ext cx="2880320" cy="525658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179512" y="620688"/>
            <a:ext cx="2880320" cy="43204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6427044" y="2172108"/>
          <a:ext cx="1262112" cy="978137"/>
        </p:xfrm>
        <a:graphic>
          <a:graphicData uri="http://schemas.openxmlformats.org/presentationml/2006/ole">
            <p:oleObj spid="_x0000_s33794" name="Equation" r:id="rId3" imgW="507960" imgH="393480" progId="Equation.DSMT4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6516216" y="3501008"/>
          <a:ext cx="1166812" cy="441325"/>
        </p:xfrm>
        <a:graphic>
          <a:graphicData uri="http://schemas.openxmlformats.org/presentationml/2006/ole">
            <p:oleObj spid="_x0000_s33795" name="Equation" r:id="rId4" imgW="469800" imgH="177480" progId="Equation.DSMT4">
              <p:embed/>
            </p:oleObj>
          </a:graphicData>
        </a:graphic>
      </p:graphicFrame>
      <p:pic>
        <p:nvPicPr>
          <p:cNvPr id="7" name="6 Imagen" descr="carruse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2060848"/>
            <a:ext cx="2016224" cy="1944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987824" y="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+mj-lt"/>
              </a:rPr>
              <a:t>Els experiments</a:t>
            </a:r>
            <a:endParaRPr lang="ca-ES" sz="28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1.- Carrousel Normal</a:t>
            </a:r>
          </a:p>
          <a:p>
            <a:r>
              <a:rPr lang="ca-ES" sz="2000" dirty="0" smtClean="0">
                <a:latin typeface="+mj-lt"/>
              </a:rPr>
              <a:t>2.- Carrousel Circular</a:t>
            </a:r>
          </a:p>
          <a:p>
            <a:r>
              <a:rPr lang="ca-ES" sz="2000" dirty="0" smtClean="0">
                <a:latin typeface="+mj-lt"/>
              </a:rPr>
              <a:t>3.-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4.-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5.- </a:t>
            </a:r>
            <a:r>
              <a:rPr lang="ca-ES" sz="2000" dirty="0" err="1" smtClean="0">
                <a:latin typeface="+mj-lt"/>
              </a:rPr>
              <a:t>Miramiralls</a:t>
            </a:r>
            <a:r>
              <a:rPr lang="ca-ES" sz="2000" dirty="0" smtClean="0">
                <a:latin typeface="+mj-lt"/>
              </a:rPr>
              <a:t> Focal</a:t>
            </a:r>
          </a:p>
          <a:p>
            <a:r>
              <a:rPr lang="ca-ES" sz="2000" dirty="0" smtClean="0">
                <a:latin typeface="+mj-lt"/>
              </a:rPr>
              <a:t>6.-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Rectilini</a:t>
            </a:r>
          </a:p>
          <a:p>
            <a:r>
              <a:rPr lang="ca-ES" sz="2000" dirty="0" smtClean="0">
                <a:latin typeface="+mj-lt"/>
              </a:rPr>
              <a:t>7.-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Força</a:t>
            </a:r>
          </a:p>
          <a:p>
            <a:r>
              <a:rPr lang="ca-ES" sz="2000" dirty="0" smtClean="0">
                <a:latin typeface="+mj-lt"/>
              </a:rPr>
              <a:t>8.-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Moment</a:t>
            </a:r>
          </a:p>
          <a:p>
            <a:r>
              <a:rPr lang="ca-ES" sz="2000" dirty="0" smtClean="0">
                <a:latin typeface="+mj-lt"/>
              </a:rPr>
              <a:t>9.- Tren Rectilini</a:t>
            </a:r>
          </a:p>
          <a:p>
            <a:r>
              <a:rPr lang="ca-ES" sz="2000" dirty="0" smtClean="0">
                <a:latin typeface="+mj-lt"/>
              </a:rPr>
              <a:t>10.- Tren Normal </a:t>
            </a:r>
          </a:p>
          <a:p>
            <a:r>
              <a:rPr lang="ca-ES" sz="2000" dirty="0" smtClean="0">
                <a:latin typeface="+mj-lt"/>
              </a:rPr>
              <a:t>11.- </a:t>
            </a:r>
            <a:r>
              <a:rPr lang="ca-ES" sz="2000" dirty="0" err="1" smtClean="0">
                <a:latin typeface="+mj-lt"/>
              </a:rPr>
              <a:t>Piratta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12.- Pèndol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13.- Energia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14.- </a:t>
            </a:r>
            <a:r>
              <a:rPr lang="ca-ES" sz="2000" dirty="0" err="1" smtClean="0">
                <a:latin typeface="+mj-lt"/>
              </a:rPr>
              <a:t>Diavolo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15.- Pèndol Diabòlic</a:t>
            </a:r>
          </a:p>
          <a:p>
            <a:r>
              <a:rPr lang="ca-ES" sz="2000" dirty="0" smtClean="0">
                <a:latin typeface="+mj-lt"/>
              </a:rPr>
              <a:t>16.-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17.-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18.- Acceleració Russa</a:t>
            </a:r>
          </a:p>
          <a:p>
            <a:r>
              <a:rPr lang="ca-ES" sz="2000" dirty="0" smtClean="0">
                <a:latin typeface="+mj-lt"/>
              </a:rPr>
              <a:t>19.- Energia Russa</a:t>
            </a:r>
            <a:endParaRPr lang="ca-ES" sz="2000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1628800"/>
            <a:ext cx="2880320" cy="496855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179512" y="620688"/>
            <a:ext cx="2880320" cy="72008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1" name="Picture 2" descr="Resultado de imagen de noria tibida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96752"/>
            <a:ext cx="5400675" cy="3667126"/>
          </a:xfrm>
          <a:prstGeom prst="rect">
            <a:avLst/>
          </a:prstGeom>
          <a:noFill/>
        </p:spPr>
      </p:pic>
      <p:cxnSp>
        <p:nvCxnSpPr>
          <p:cNvPr id="33" name="32 Conector recto de flecha"/>
          <p:cNvCxnSpPr/>
          <p:nvPr/>
        </p:nvCxnSpPr>
        <p:spPr>
          <a:xfrm>
            <a:off x="6228184" y="4725144"/>
            <a:ext cx="0" cy="100811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6300192" y="5373216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>
                <a:solidFill>
                  <a:srgbClr val="FFC000"/>
                </a:solidFill>
              </a:rPr>
              <a:t>mg</a:t>
            </a:r>
            <a:endParaRPr lang="ca-ES" sz="3200" dirty="0">
              <a:solidFill>
                <a:srgbClr val="FFC000"/>
              </a:solidFill>
            </a:endParaRPr>
          </a:p>
        </p:txBody>
      </p:sp>
      <p:cxnSp>
        <p:nvCxnSpPr>
          <p:cNvPr id="35" name="34 Conector recto de flecha"/>
          <p:cNvCxnSpPr/>
          <p:nvPr/>
        </p:nvCxnSpPr>
        <p:spPr>
          <a:xfrm>
            <a:off x="5652120" y="1772816"/>
            <a:ext cx="0" cy="100811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5652120" y="2276872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>
                <a:solidFill>
                  <a:srgbClr val="FFC000"/>
                </a:solidFill>
              </a:rPr>
              <a:t>mg</a:t>
            </a:r>
            <a:endParaRPr lang="ca-ES" sz="3200" dirty="0">
              <a:solidFill>
                <a:srgbClr val="FFC000"/>
              </a:solidFill>
            </a:endParaRPr>
          </a:p>
        </p:txBody>
      </p:sp>
      <p:cxnSp>
        <p:nvCxnSpPr>
          <p:cNvPr id="37" name="36 Conector recto de flecha"/>
          <p:cNvCxnSpPr/>
          <p:nvPr/>
        </p:nvCxnSpPr>
        <p:spPr>
          <a:xfrm flipH="1" flipV="1">
            <a:off x="6228184" y="3429000"/>
            <a:ext cx="8384" cy="13045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6228184" y="3645024"/>
            <a:ext cx="48122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5724128" y="69269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>
                <a:solidFill>
                  <a:srgbClr val="FF0000"/>
                </a:solidFill>
              </a:rPr>
              <a:t>N</a:t>
            </a:r>
          </a:p>
        </p:txBody>
      </p:sp>
      <p:cxnSp>
        <p:nvCxnSpPr>
          <p:cNvPr id="41" name="40 Conector recto de flecha"/>
          <p:cNvCxnSpPr/>
          <p:nvPr/>
        </p:nvCxnSpPr>
        <p:spPr>
          <a:xfrm flipH="1" flipV="1">
            <a:off x="5652120" y="980728"/>
            <a:ext cx="8384" cy="8004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987824" y="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+mj-lt"/>
              </a:rPr>
              <a:t>Els experiments</a:t>
            </a:r>
            <a:endParaRPr lang="ca-ES" sz="28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1.- Carrousel Normal</a:t>
            </a:r>
          </a:p>
          <a:p>
            <a:r>
              <a:rPr lang="ca-ES" sz="2000" dirty="0" smtClean="0">
                <a:latin typeface="+mj-lt"/>
              </a:rPr>
              <a:t>2.- Carrousel Circular</a:t>
            </a:r>
          </a:p>
          <a:p>
            <a:r>
              <a:rPr lang="ca-ES" sz="2000" dirty="0" smtClean="0">
                <a:latin typeface="+mj-lt"/>
              </a:rPr>
              <a:t>3.-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4.-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5.- </a:t>
            </a:r>
            <a:r>
              <a:rPr lang="ca-ES" sz="2000" dirty="0" err="1" smtClean="0">
                <a:latin typeface="+mj-lt"/>
              </a:rPr>
              <a:t>Miramiralls</a:t>
            </a:r>
            <a:r>
              <a:rPr lang="ca-ES" sz="2000" dirty="0" smtClean="0">
                <a:latin typeface="+mj-lt"/>
              </a:rPr>
              <a:t> Focal</a:t>
            </a:r>
          </a:p>
          <a:p>
            <a:r>
              <a:rPr lang="ca-ES" sz="2000" dirty="0" smtClean="0">
                <a:latin typeface="+mj-lt"/>
              </a:rPr>
              <a:t>6.-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Rectilini</a:t>
            </a:r>
          </a:p>
          <a:p>
            <a:r>
              <a:rPr lang="ca-ES" sz="2000" dirty="0" smtClean="0">
                <a:latin typeface="+mj-lt"/>
              </a:rPr>
              <a:t>7.-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Força</a:t>
            </a:r>
          </a:p>
          <a:p>
            <a:r>
              <a:rPr lang="ca-ES" sz="2000" dirty="0" smtClean="0">
                <a:latin typeface="+mj-lt"/>
              </a:rPr>
              <a:t>8.-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Moment</a:t>
            </a:r>
          </a:p>
          <a:p>
            <a:r>
              <a:rPr lang="ca-ES" sz="2000" dirty="0" smtClean="0">
                <a:latin typeface="+mj-lt"/>
              </a:rPr>
              <a:t>9.- Tren Rectilini</a:t>
            </a:r>
          </a:p>
          <a:p>
            <a:r>
              <a:rPr lang="ca-ES" sz="2000" dirty="0" smtClean="0">
                <a:latin typeface="+mj-lt"/>
              </a:rPr>
              <a:t>10.- Tren Normal </a:t>
            </a:r>
          </a:p>
          <a:p>
            <a:r>
              <a:rPr lang="ca-ES" sz="2000" dirty="0" smtClean="0">
                <a:latin typeface="+mj-lt"/>
              </a:rPr>
              <a:t>11.- </a:t>
            </a:r>
            <a:r>
              <a:rPr lang="ca-ES" sz="2000" dirty="0" err="1" smtClean="0">
                <a:latin typeface="+mj-lt"/>
              </a:rPr>
              <a:t>Piratta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12.- Pèndol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13.- Energia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14.- </a:t>
            </a:r>
            <a:r>
              <a:rPr lang="ca-ES" sz="2000" dirty="0" err="1" smtClean="0">
                <a:latin typeface="+mj-lt"/>
              </a:rPr>
              <a:t>Diavolo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15.- Pèndol Diabòlic</a:t>
            </a:r>
          </a:p>
          <a:p>
            <a:r>
              <a:rPr lang="ca-ES" sz="2000" dirty="0" smtClean="0">
                <a:latin typeface="+mj-lt"/>
              </a:rPr>
              <a:t>16.-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17.-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18.- Acceleració Russa</a:t>
            </a:r>
          </a:p>
          <a:p>
            <a:r>
              <a:rPr lang="ca-ES" sz="2000" dirty="0" smtClean="0">
                <a:latin typeface="+mj-lt"/>
              </a:rPr>
              <a:t>19.- Energia Russa</a:t>
            </a:r>
            <a:endParaRPr lang="ca-ES" sz="2000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1988840"/>
            <a:ext cx="2880320" cy="460851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179512" y="620688"/>
            <a:ext cx="2880320" cy="108012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5842" name="Picture 2" descr="Resultado de imagen de noria tibida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96752"/>
            <a:ext cx="5400675" cy="3667126"/>
          </a:xfrm>
          <a:prstGeom prst="rect">
            <a:avLst/>
          </a:prstGeom>
          <a:noFill/>
        </p:spPr>
      </p:pic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4678363" y="5043488"/>
          <a:ext cx="1262062" cy="977900"/>
        </p:xfrm>
        <a:graphic>
          <a:graphicData uri="http://schemas.openxmlformats.org/presentationml/2006/ole">
            <p:oleObj spid="_x0000_s35843" name="Equation" r:id="rId4" imgW="507960" imgH="393480" progId="Equation.DSMT4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6227763" y="5291138"/>
          <a:ext cx="1166812" cy="441325"/>
        </p:xfrm>
        <a:graphic>
          <a:graphicData uri="http://schemas.openxmlformats.org/presentationml/2006/ole">
            <p:oleObj spid="_x0000_s35844" name="Equation" r:id="rId5" imgW="46980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987824" y="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+mj-lt"/>
              </a:rPr>
              <a:t>Els experiments</a:t>
            </a:r>
            <a:endParaRPr lang="ca-ES" sz="28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1.- Carrousel Normal</a:t>
            </a:r>
          </a:p>
          <a:p>
            <a:r>
              <a:rPr lang="ca-ES" sz="2000" dirty="0" smtClean="0">
                <a:latin typeface="+mj-lt"/>
              </a:rPr>
              <a:t>2.- Carrousel Circular</a:t>
            </a:r>
          </a:p>
          <a:p>
            <a:r>
              <a:rPr lang="ca-ES" sz="2000" dirty="0" smtClean="0">
                <a:latin typeface="+mj-lt"/>
              </a:rPr>
              <a:t>3.-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4.-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5.- </a:t>
            </a:r>
            <a:r>
              <a:rPr lang="ca-ES" sz="2000" dirty="0" err="1" smtClean="0">
                <a:latin typeface="+mj-lt"/>
              </a:rPr>
              <a:t>Miramiralls</a:t>
            </a:r>
            <a:r>
              <a:rPr lang="ca-ES" sz="2000" dirty="0" smtClean="0">
                <a:latin typeface="+mj-lt"/>
              </a:rPr>
              <a:t> Focal</a:t>
            </a:r>
          </a:p>
          <a:p>
            <a:r>
              <a:rPr lang="ca-ES" sz="2000" dirty="0" smtClean="0">
                <a:latin typeface="+mj-lt"/>
              </a:rPr>
              <a:t>6.-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Rectilini</a:t>
            </a:r>
          </a:p>
          <a:p>
            <a:r>
              <a:rPr lang="ca-ES" sz="2000" dirty="0" smtClean="0">
                <a:latin typeface="+mj-lt"/>
              </a:rPr>
              <a:t>7.-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Força</a:t>
            </a:r>
          </a:p>
          <a:p>
            <a:r>
              <a:rPr lang="ca-ES" sz="2000" dirty="0" smtClean="0">
                <a:latin typeface="+mj-lt"/>
              </a:rPr>
              <a:t>8.-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Moment</a:t>
            </a:r>
          </a:p>
          <a:p>
            <a:r>
              <a:rPr lang="ca-ES" sz="2000" dirty="0" smtClean="0">
                <a:latin typeface="+mj-lt"/>
              </a:rPr>
              <a:t>9.- Tren Rectilini</a:t>
            </a:r>
          </a:p>
          <a:p>
            <a:r>
              <a:rPr lang="ca-ES" sz="2000" dirty="0" smtClean="0">
                <a:latin typeface="+mj-lt"/>
              </a:rPr>
              <a:t>10.- Tren Normal </a:t>
            </a:r>
          </a:p>
          <a:p>
            <a:r>
              <a:rPr lang="ca-ES" sz="2000" dirty="0" smtClean="0">
                <a:latin typeface="+mj-lt"/>
              </a:rPr>
              <a:t>11.- </a:t>
            </a:r>
            <a:r>
              <a:rPr lang="ca-ES" sz="2000" dirty="0" err="1" smtClean="0">
                <a:latin typeface="+mj-lt"/>
              </a:rPr>
              <a:t>Piratta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12.- Pèndol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13.- Energia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14.- </a:t>
            </a:r>
            <a:r>
              <a:rPr lang="ca-ES" sz="2000" dirty="0" err="1" smtClean="0">
                <a:latin typeface="+mj-lt"/>
              </a:rPr>
              <a:t>Diavolo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15.- Pèndol Diabòlic</a:t>
            </a:r>
          </a:p>
          <a:p>
            <a:r>
              <a:rPr lang="ca-ES" sz="2000" dirty="0" smtClean="0">
                <a:latin typeface="+mj-lt"/>
              </a:rPr>
              <a:t>16.-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17.-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18.- Acceleració Russa</a:t>
            </a:r>
          </a:p>
          <a:p>
            <a:r>
              <a:rPr lang="ca-ES" sz="2000" dirty="0" smtClean="0">
                <a:latin typeface="+mj-lt"/>
              </a:rPr>
              <a:t>19.- Energia Russa</a:t>
            </a:r>
            <a:endParaRPr lang="ca-ES" sz="2000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2276872"/>
            <a:ext cx="2880320" cy="432048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179512" y="620688"/>
            <a:ext cx="2880320" cy="129614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171" y="4293096"/>
            <a:ext cx="594382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20688"/>
            <a:ext cx="52863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987824" y="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+mj-lt"/>
              </a:rPr>
              <a:t>Els experiments</a:t>
            </a:r>
            <a:endParaRPr lang="ca-ES" sz="28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1.- Carrousel Normal</a:t>
            </a:r>
          </a:p>
          <a:p>
            <a:r>
              <a:rPr lang="ca-ES" sz="2000" dirty="0" smtClean="0">
                <a:latin typeface="+mj-lt"/>
              </a:rPr>
              <a:t>2.- Carrousel Circular</a:t>
            </a:r>
          </a:p>
          <a:p>
            <a:r>
              <a:rPr lang="ca-ES" sz="2000" dirty="0" smtClean="0">
                <a:latin typeface="+mj-lt"/>
              </a:rPr>
              <a:t>3.-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4.-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5.- </a:t>
            </a:r>
            <a:r>
              <a:rPr lang="ca-ES" sz="2000" dirty="0" err="1" smtClean="0">
                <a:latin typeface="+mj-lt"/>
              </a:rPr>
              <a:t>Miramiralls</a:t>
            </a:r>
            <a:r>
              <a:rPr lang="ca-ES" sz="2000" dirty="0" smtClean="0">
                <a:latin typeface="+mj-lt"/>
              </a:rPr>
              <a:t> Focal</a:t>
            </a:r>
          </a:p>
          <a:p>
            <a:r>
              <a:rPr lang="ca-ES" sz="2000" dirty="0" smtClean="0">
                <a:latin typeface="+mj-lt"/>
              </a:rPr>
              <a:t>6.-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Rectilini</a:t>
            </a:r>
          </a:p>
          <a:p>
            <a:r>
              <a:rPr lang="ca-ES" sz="2000" dirty="0" smtClean="0">
                <a:latin typeface="+mj-lt"/>
              </a:rPr>
              <a:t>7.-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Força</a:t>
            </a:r>
          </a:p>
          <a:p>
            <a:r>
              <a:rPr lang="ca-ES" sz="2000" dirty="0" smtClean="0">
                <a:latin typeface="+mj-lt"/>
              </a:rPr>
              <a:t>8.-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Moment</a:t>
            </a:r>
          </a:p>
          <a:p>
            <a:r>
              <a:rPr lang="ca-ES" sz="2000" dirty="0" smtClean="0">
                <a:latin typeface="+mj-lt"/>
              </a:rPr>
              <a:t>9.- Tren Rectilini</a:t>
            </a:r>
          </a:p>
          <a:p>
            <a:r>
              <a:rPr lang="ca-ES" sz="2000" dirty="0" smtClean="0">
                <a:latin typeface="+mj-lt"/>
              </a:rPr>
              <a:t>10.- Tren Normal </a:t>
            </a:r>
          </a:p>
          <a:p>
            <a:r>
              <a:rPr lang="ca-ES" sz="2000" dirty="0" smtClean="0">
                <a:latin typeface="+mj-lt"/>
              </a:rPr>
              <a:t>11.- </a:t>
            </a:r>
            <a:r>
              <a:rPr lang="ca-ES" sz="2000" dirty="0" err="1" smtClean="0">
                <a:latin typeface="+mj-lt"/>
              </a:rPr>
              <a:t>Piratta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12.- Pèndol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13.- Energia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14.- </a:t>
            </a:r>
            <a:r>
              <a:rPr lang="ca-ES" sz="2000" dirty="0" err="1" smtClean="0">
                <a:latin typeface="+mj-lt"/>
              </a:rPr>
              <a:t>Diavolo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15.- Pèndol Diabòlic</a:t>
            </a:r>
          </a:p>
          <a:p>
            <a:r>
              <a:rPr lang="ca-ES" sz="2000" dirty="0" smtClean="0">
                <a:latin typeface="+mj-lt"/>
              </a:rPr>
              <a:t>16.-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17.-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18.- Acceleració Russa</a:t>
            </a:r>
          </a:p>
          <a:p>
            <a:r>
              <a:rPr lang="ca-ES" sz="2000" dirty="0" smtClean="0">
                <a:latin typeface="+mj-lt"/>
              </a:rPr>
              <a:t>19.- Energia Russa</a:t>
            </a:r>
            <a:endParaRPr lang="ca-ES" sz="2000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2564904"/>
            <a:ext cx="2880320" cy="403244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179512" y="620688"/>
            <a:ext cx="2880320" cy="158417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717032"/>
            <a:ext cx="425749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abajo"/>
          <p:cNvSpPr/>
          <p:nvPr/>
        </p:nvSpPr>
        <p:spPr>
          <a:xfrm>
            <a:off x="5940152" y="2924944"/>
            <a:ext cx="144016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3785989" cy="206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987824" y="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+mj-lt"/>
              </a:rPr>
              <a:t>Els experiments</a:t>
            </a:r>
            <a:endParaRPr lang="ca-ES" sz="28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1.- Carrousel Normal</a:t>
            </a:r>
          </a:p>
          <a:p>
            <a:r>
              <a:rPr lang="ca-ES" sz="2000" dirty="0" smtClean="0">
                <a:latin typeface="+mj-lt"/>
              </a:rPr>
              <a:t>2.- Carrousel Circular</a:t>
            </a:r>
          </a:p>
          <a:p>
            <a:r>
              <a:rPr lang="ca-ES" sz="2000" dirty="0" smtClean="0">
                <a:latin typeface="+mj-lt"/>
              </a:rPr>
              <a:t>3.-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4.-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5.- </a:t>
            </a:r>
            <a:r>
              <a:rPr lang="ca-ES" sz="2000" dirty="0" err="1" smtClean="0">
                <a:latin typeface="+mj-lt"/>
              </a:rPr>
              <a:t>Miramiralls</a:t>
            </a:r>
            <a:r>
              <a:rPr lang="ca-ES" sz="2000" dirty="0" smtClean="0">
                <a:latin typeface="+mj-lt"/>
              </a:rPr>
              <a:t> Focal</a:t>
            </a:r>
          </a:p>
          <a:p>
            <a:r>
              <a:rPr lang="ca-ES" sz="2000" dirty="0" smtClean="0">
                <a:latin typeface="+mj-lt"/>
              </a:rPr>
              <a:t>6.-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Rectilini</a:t>
            </a:r>
          </a:p>
          <a:p>
            <a:r>
              <a:rPr lang="ca-ES" sz="2000" dirty="0" smtClean="0">
                <a:latin typeface="+mj-lt"/>
              </a:rPr>
              <a:t>7.-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Força</a:t>
            </a:r>
          </a:p>
          <a:p>
            <a:r>
              <a:rPr lang="ca-ES" sz="2000" dirty="0" smtClean="0">
                <a:latin typeface="+mj-lt"/>
              </a:rPr>
              <a:t>8.-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Moment</a:t>
            </a:r>
          </a:p>
          <a:p>
            <a:r>
              <a:rPr lang="ca-ES" sz="2000" dirty="0" smtClean="0">
                <a:latin typeface="+mj-lt"/>
              </a:rPr>
              <a:t>9.- Tren Rectilini</a:t>
            </a:r>
          </a:p>
          <a:p>
            <a:r>
              <a:rPr lang="ca-ES" sz="2000" dirty="0" smtClean="0">
                <a:latin typeface="+mj-lt"/>
              </a:rPr>
              <a:t>10.- Tren Normal </a:t>
            </a:r>
          </a:p>
          <a:p>
            <a:r>
              <a:rPr lang="ca-ES" sz="2000" dirty="0" smtClean="0">
                <a:latin typeface="+mj-lt"/>
              </a:rPr>
              <a:t>11.- </a:t>
            </a:r>
            <a:r>
              <a:rPr lang="ca-ES" sz="2000" dirty="0" err="1" smtClean="0">
                <a:latin typeface="+mj-lt"/>
              </a:rPr>
              <a:t>Piratta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12.- Pèndol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13.- Energia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14.- </a:t>
            </a:r>
            <a:r>
              <a:rPr lang="ca-ES" sz="2000" dirty="0" err="1" smtClean="0">
                <a:latin typeface="+mj-lt"/>
              </a:rPr>
              <a:t>Diavolo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15.- Pèndol Diabòlic</a:t>
            </a:r>
          </a:p>
          <a:p>
            <a:r>
              <a:rPr lang="ca-ES" sz="2000" dirty="0" smtClean="0">
                <a:latin typeface="+mj-lt"/>
              </a:rPr>
              <a:t>16.-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17.-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18.- Acceleració Russa</a:t>
            </a:r>
          </a:p>
          <a:p>
            <a:r>
              <a:rPr lang="ca-ES" sz="2000" dirty="0" smtClean="0">
                <a:latin typeface="+mj-lt"/>
              </a:rPr>
              <a:t>19.- Energia Russa</a:t>
            </a:r>
            <a:endParaRPr lang="ca-ES" sz="2000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2852936"/>
            <a:ext cx="2880320" cy="37444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179512" y="620688"/>
            <a:ext cx="2880320" cy="187220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Flecha abajo"/>
          <p:cNvSpPr/>
          <p:nvPr/>
        </p:nvSpPr>
        <p:spPr>
          <a:xfrm>
            <a:off x="5940152" y="2924944"/>
            <a:ext cx="144016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789040"/>
            <a:ext cx="1008112" cy="100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3785989" cy="206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987824" y="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+mj-lt"/>
              </a:rPr>
              <a:t>Els experiments</a:t>
            </a:r>
            <a:endParaRPr lang="ca-ES" sz="28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1.- Carrousel Normal</a:t>
            </a:r>
          </a:p>
          <a:p>
            <a:r>
              <a:rPr lang="ca-ES" sz="2000" dirty="0" smtClean="0">
                <a:latin typeface="+mj-lt"/>
              </a:rPr>
              <a:t>2.- Carrousel Circular</a:t>
            </a:r>
          </a:p>
          <a:p>
            <a:r>
              <a:rPr lang="ca-ES" sz="2000" dirty="0" smtClean="0">
                <a:latin typeface="+mj-lt"/>
              </a:rPr>
              <a:t>3.-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4.-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5.- </a:t>
            </a:r>
            <a:r>
              <a:rPr lang="ca-ES" sz="2000" dirty="0" err="1" smtClean="0">
                <a:latin typeface="+mj-lt"/>
              </a:rPr>
              <a:t>Miramiralls</a:t>
            </a:r>
            <a:r>
              <a:rPr lang="ca-ES" sz="2000" dirty="0" smtClean="0">
                <a:latin typeface="+mj-lt"/>
              </a:rPr>
              <a:t> Focal</a:t>
            </a:r>
          </a:p>
          <a:p>
            <a:r>
              <a:rPr lang="ca-ES" sz="2000" dirty="0" smtClean="0">
                <a:latin typeface="+mj-lt"/>
              </a:rPr>
              <a:t>6.-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Rectilini</a:t>
            </a:r>
          </a:p>
          <a:p>
            <a:r>
              <a:rPr lang="ca-ES" sz="2000" dirty="0" smtClean="0">
                <a:latin typeface="+mj-lt"/>
              </a:rPr>
              <a:t>7.-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Força</a:t>
            </a:r>
          </a:p>
          <a:p>
            <a:r>
              <a:rPr lang="ca-ES" sz="2000" dirty="0" smtClean="0">
                <a:latin typeface="+mj-lt"/>
              </a:rPr>
              <a:t>8.-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Moment</a:t>
            </a:r>
          </a:p>
          <a:p>
            <a:r>
              <a:rPr lang="ca-ES" sz="2000" dirty="0" smtClean="0">
                <a:latin typeface="+mj-lt"/>
              </a:rPr>
              <a:t>9.- Tren Rectilini</a:t>
            </a:r>
          </a:p>
          <a:p>
            <a:r>
              <a:rPr lang="ca-ES" sz="2000" dirty="0" smtClean="0">
                <a:latin typeface="+mj-lt"/>
              </a:rPr>
              <a:t>10.- Tren Normal </a:t>
            </a:r>
          </a:p>
          <a:p>
            <a:r>
              <a:rPr lang="ca-ES" sz="2000" dirty="0" smtClean="0">
                <a:latin typeface="+mj-lt"/>
              </a:rPr>
              <a:t>11.- </a:t>
            </a:r>
            <a:r>
              <a:rPr lang="ca-ES" sz="2000" dirty="0" err="1" smtClean="0">
                <a:latin typeface="+mj-lt"/>
              </a:rPr>
              <a:t>Piratta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12.- Pèndol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13.- Energia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14.- </a:t>
            </a:r>
            <a:r>
              <a:rPr lang="ca-ES" sz="2000" dirty="0" err="1" smtClean="0">
                <a:latin typeface="+mj-lt"/>
              </a:rPr>
              <a:t>Diavolo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15.- Pèndol Diabòlic</a:t>
            </a:r>
          </a:p>
          <a:p>
            <a:r>
              <a:rPr lang="ca-ES" sz="2000" dirty="0" smtClean="0">
                <a:latin typeface="+mj-lt"/>
              </a:rPr>
              <a:t>16.-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17.-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18.- Acceleració Russa</a:t>
            </a:r>
          </a:p>
          <a:p>
            <a:r>
              <a:rPr lang="ca-ES" sz="2000" dirty="0" smtClean="0">
                <a:latin typeface="+mj-lt"/>
              </a:rPr>
              <a:t>19.- Energia Russa</a:t>
            </a:r>
            <a:endParaRPr lang="ca-ES" sz="2000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3212976"/>
            <a:ext cx="2880320" cy="338437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179512" y="620688"/>
            <a:ext cx="2880320" cy="230425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Flecha abajo"/>
          <p:cNvSpPr/>
          <p:nvPr/>
        </p:nvSpPr>
        <p:spPr>
          <a:xfrm>
            <a:off x="5940152" y="3140968"/>
            <a:ext cx="144016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6918846" y="3963268"/>
          <a:ext cx="1325562" cy="977900"/>
        </p:xfrm>
        <a:graphic>
          <a:graphicData uri="http://schemas.openxmlformats.org/presentationml/2006/ole">
            <p:oleObj spid="_x0000_s44034" name="Equation" r:id="rId3" imgW="533160" imgH="393480" progId="Equation.DSMT4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4957613" y="4149080"/>
          <a:ext cx="1198563" cy="441325"/>
        </p:xfrm>
        <a:graphic>
          <a:graphicData uri="http://schemas.openxmlformats.org/presentationml/2006/ole">
            <p:oleObj spid="_x0000_s44035" name="Equation" r:id="rId4" imgW="482400" imgH="177480" progId="Equation.DSMT4">
              <p:embed/>
            </p:oleObj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92696"/>
            <a:ext cx="3785989" cy="206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scarregar ap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31" y="1196752"/>
            <a:ext cx="2790825" cy="1600200"/>
          </a:xfrm>
          <a:prstGeom prst="rect">
            <a:avLst/>
          </a:prstGeom>
          <a:noFill/>
        </p:spPr>
      </p:pic>
      <p:pic>
        <p:nvPicPr>
          <p:cNvPr id="1030" name="Picture 6" descr="Fer experiments a clas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844" y="1293143"/>
            <a:ext cx="2019300" cy="1647825"/>
          </a:xfrm>
          <a:prstGeom prst="rect">
            <a:avLst/>
          </a:prstGeom>
          <a:noFill/>
        </p:spPr>
      </p:pic>
      <p:pic>
        <p:nvPicPr>
          <p:cNvPr id="1032" name="Picture 8" descr="Imprimir dossi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2939" y="1472977"/>
            <a:ext cx="2295525" cy="1323975"/>
          </a:xfrm>
          <a:prstGeom prst="rect">
            <a:avLst/>
          </a:prstGeom>
          <a:noFill/>
        </p:spPr>
      </p:pic>
      <p:pic>
        <p:nvPicPr>
          <p:cNvPr id="1034" name="Picture 10" descr="Fer gru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641" y="3862163"/>
            <a:ext cx="2162175" cy="1943101"/>
          </a:xfrm>
          <a:prstGeom prst="rect">
            <a:avLst/>
          </a:prstGeom>
          <a:noFill/>
        </p:spPr>
      </p:pic>
      <p:pic>
        <p:nvPicPr>
          <p:cNvPr id="1036" name="Picture 12" descr="Fer experimetns a TIBIDAB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8417" y="3867470"/>
            <a:ext cx="2771775" cy="1866901"/>
          </a:xfrm>
          <a:prstGeom prst="rect">
            <a:avLst/>
          </a:prstGeom>
          <a:noFill/>
        </p:spPr>
      </p:pic>
      <p:pic>
        <p:nvPicPr>
          <p:cNvPr id="1038" name="Picture 14" descr="Resoldre qüestio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3499" y="3934171"/>
            <a:ext cx="1304925" cy="1724025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3527376" y="1412776"/>
            <a:ext cx="5616624" cy="511256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Rectángulo"/>
          <p:cNvSpPr/>
          <p:nvPr/>
        </p:nvSpPr>
        <p:spPr>
          <a:xfrm>
            <a:off x="72008" y="3501008"/>
            <a:ext cx="3131840" cy="244827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987824" y="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+mj-lt"/>
              </a:rPr>
              <a:t>Els experiments</a:t>
            </a:r>
            <a:endParaRPr lang="ca-ES" sz="28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1.- Carrousel Normal</a:t>
            </a:r>
          </a:p>
          <a:p>
            <a:r>
              <a:rPr lang="ca-ES" sz="2000" dirty="0" smtClean="0">
                <a:latin typeface="+mj-lt"/>
              </a:rPr>
              <a:t>2.- Carrousel Circular</a:t>
            </a:r>
          </a:p>
          <a:p>
            <a:r>
              <a:rPr lang="ca-ES" sz="2000" dirty="0" smtClean="0">
                <a:latin typeface="+mj-lt"/>
              </a:rPr>
              <a:t>3.-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4.-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5.- </a:t>
            </a:r>
            <a:r>
              <a:rPr lang="ca-ES" sz="2000" dirty="0" err="1" smtClean="0">
                <a:latin typeface="+mj-lt"/>
              </a:rPr>
              <a:t>Miramiralls</a:t>
            </a:r>
            <a:r>
              <a:rPr lang="ca-ES" sz="2000" dirty="0" smtClean="0">
                <a:latin typeface="+mj-lt"/>
              </a:rPr>
              <a:t> Focal</a:t>
            </a:r>
          </a:p>
          <a:p>
            <a:r>
              <a:rPr lang="ca-ES" sz="2000" dirty="0" smtClean="0">
                <a:latin typeface="+mj-lt"/>
              </a:rPr>
              <a:t>6.-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Rectilini</a:t>
            </a:r>
          </a:p>
          <a:p>
            <a:r>
              <a:rPr lang="ca-ES" sz="2000" dirty="0" smtClean="0">
                <a:latin typeface="+mj-lt"/>
              </a:rPr>
              <a:t>7.-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Força</a:t>
            </a:r>
          </a:p>
          <a:p>
            <a:r>
              <a:rPr lang="ca-ES" sz="2000" dirty="0" smtClean="0">
                <a:latin typeface="+mj-lt"/>
              </a:rPr>
              <a:t>8.-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Moment</a:t>
            </a:r>
          </a:p>
          <a:p>
            <a:r>
              <a:rPr lang="ca-ES" sz="2000" dirty="0" smtClean="0">
                <a:latin typeface="+mj-lt"/>
              </a:rPr>
              <a:t>9.- Tren Rectilini</a:t>
            </a:r>
          </a:p>
          <a:p>
            <a:r>
              <a:rPr lang="ca-ES" sz="2000" dirty="0" smtClean="0">
                <a:latin typeface="+mj-lt"/>
              </a:rPr>
              <a:t>10.- Tren Normal </a:t>
            </a:r>
          </a:p>
          <a:p>
            <a:r>
              <a:rPr lang="ca-ES" sz="2000" dirty="0" smtClean="0">
                <a:latin typeface="+mj-lt"/>
              </a:rPr>
              <a:t>11.- </a:t>
            </a:r>
            <a:r>
              <a:rPr lang="ca-ES" sz="2000" dirty="0" err="1" smtClean="0">
                <a:latin typeface="+mj-lt"/>
              </a:rPr>
              <a:t>Piratta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12.- Pèndol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13.- Energia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14.- </a:t>
            </a:r>
            <a:r>
              <a:rPr lang="ca-ES" sz="2000" dirty="0" err="1" smtClean="0">
                <a:latin typeface="+mj-lt"/>
              </a:rPr>
              <a:t>Diavolo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15.- Pèndol Diabòlic</a:t>
            </a:r>
          </a:p>
          <a:p>
            <a:r>
              <a:rPr lang="ca-ES" sz="2000" dirty="0" smtClean="0">
                <a:latin typeface="+mj-lt"/>
              </a:rPr>
              <a:t>16.-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17.-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18.- Acceleració Russa</a:t>
            </a:r>
          </a:p>
          <a:p>
            <a:r>
              <a:rPr lang="ca-ES" sz="2000" dirty="0" smtClean="0">
                <a:latin typeface="+mj-lt"/>
              </a:rPr>
              <a:t>19.- Energia Russa</a:t>
            </a:r>
            <a:endParaRPr lang="ca-ES" sz="2000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3501008"/>
            <a:ext cx="2880320" cy="309634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179512" y="620688"/>
            <a:ext cx="2880320" cy="252028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CuadroTexto"/>
          <p:cNvSpPr txBox="1"/>
          <p:nvPr/>
        </p:nvSpPr>
        <p:spPr>
          <a:xfrm>
            <a:off x="3231419" y="3356992"/>
            <a:ext cx="4148893" cy="2718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u="sng" dirty="0">
                <a:latin typeface="+mj-lt"/>
              </a:rPr>
              <a:t>D</a:t>
            </a:r>
            <a:r>
              <a:rPr lang="ca-ES" sz="3200" u="sng" dirty="0" smtClean="0">
                <a:latin typeface="+mj-lt"/>
              </a:rPr>
              <a:t>os cops</a:t>
            </a:r>
          </a:p>
          <a:p>
            <a:endParaRPr lang="ca-ES" sz="3200" dirty="0" smtClean="0">
              <a:latin typeface="+mj-lt"/>
            </a:endParaRPr>
          </a:p>
          <a:p>
            <a:r>
              <a:rPr lang="ca-ES" sz="3200" dirty="0" smtClean="0">
                <a:latin typeface="+mj-lt"/>
              </a:rPr>
              <a:t>1.- inicialment MRUA:</a:t>
            </a:r>
          </a:p>
          <a:p>
            <a:endParaRPr lang="ca-ES" sz="3200" baseline="30000" dirty="0" smtClean="0">
              <a:latin typeface="+mj-lt"/>
            </a:endParaRPr>
          </a:p>
          <a:p>
            <a:endParaRPr lang="ca-ES" sz="3200" baseline="30000" dirty="0" smtClean="0">
              <a:latin typeface="+mj-lt"/>
            </a:endParaRPr>
          </a:p>
          <a:p>
            <a:r>
              <a:rPr lang="ca-ES" sz="3200" dirty="0" smtClean="0">
                <a:latin typeface="+mj-lt"/>
              </a:rPr>
              <a:t>2.- MRU: </a:t>
            </a:r>
            <a:endParaRPr lang="ca-ES" sz="3200" dirty="0">
              <a:latin typeface="+mj-lt"/>
            </a:endParaRPr>
          </a:p>
        </p:txBody>
      </p:sp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7483350" y="4149080"/>
          <a:ext cx="1481138" cy="977900"/>
        </p:xfrm>
        <a:graphic>
          <a:graphicData uri="http://schemas.openxmlformats.org/presentationml/2006/ole">
            <p:oleObj spid="_x0000_s45062" name="Equation" r:id="rId3" imgW="596880" imgH="393480" progId="Equation.DSMT4">
              <p:embed/>
            </p:oleObj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5220072" y="5300663"/>
          <a:ext cx="944563" cy="977900"/>
        </p:xfrm>
        <a:graphic>
          <a:graphicData uri="http://schemas.openxmlformats.org/presentationml/2006/ole">
            <p:oleObj spid="_x0000_s45063" name="Equation" r:id="rId4" imgW="380880" imgH="393480" progId="Equation.DSMT4">
              <p:embed/>
            </p:oleObj>
          </a:graphicData>
        </a:graphic>
      </p:graphicFrame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0030" y="620688"/>
            <a:ext cx="434835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987824" y="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+mj-lt"/>
              </a:rPr>
              <a:t>Els experiments</a:t>
            </a:r>
            <a:endParaRPr lang="ca-ES" sz="28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1.- Carrousel Normal</a:t>
            </a:r>
          </a:p>
          <a:p>
            <a:r>
              <a:rPr lang="ca-ES" sz="2000" dirty="0" smtClean="0">
                <a:latin typeface="+mj-lt"/>
              </a:rPr>
              <a:t>2.- Carrousel Circular</a:t>
            </a:r>
          </a:p>
          <a:p>
            <a:r>
              <a:rPr lang="ca-ES" sz="2000" dirty="0" smtClean="0">
                <a:latin typeface="+mj-lt"/>
              </a:rPr>
              <a:t>3.-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4.-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5.- </a:t>
            </a:r>
            <a:r>
              <a:rPr lang="ca-ES" sz="2000" dirty="0" err="1" smtClean="0">
                <a:latin typeface="+mj-lt"/>
              </a:rPr>
              <a:t>Miramiralls</a:t>
            </a:r>
            <a:r>
              <a:rPr lang="ca-ES" sz="2000" dirty="0" smtClean="0">
                <a:latin typeface="+mj-lt"/>
              </a:rPr>
              <a:t> Focal</a:t>
            </a:r>
          </a:p>
          <a:p>
            <a:r>
              <a:rPr lang="ca-ES" sz="2000" dirty="0" smtClean="0">
                <a:latin typeface="+mj-lt"/>
              </a:rPr>
              <a:t>6.-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Rectilini</a:t>
            </a:r>
          </a:p>
          <a:p>
            <a:r>
              <a:rPr lang="ca-ES" sz="2000" dirty="0" smtClean="0">
                <a:latin typeface="+mj-lt"/>
              </a:rPr>
              <a:t>7.-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Força</a:t>
            </a:r>
          </a:p>
          <a:p>
            <a:r>
              <a:rPr lang="ca-ES" sz="2000" dirty="0" smtClean="0">
                <a:latin typeface="+mj-lt"/>
              </a:rPr>
              <a:t>8.-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Moment</a:t>
            </a:r>
          </a:p>
          <a:p>
            <a:r>
              <a:rPr lang="ca-ES" sz="2000" dirty="0" smtClean="0">
                <a:latin typeface="+mj-lt"/>
              </a:rPr>
              <a:t>9.- Tren Rectilini</a:t>
            </a:r>
          </a:p>
          <a:p>
            <a:r>
              <a:rPr lang="ca-ES" sz="2000" dirty="0" smtClean="0">
                <a:latin typeface="+mj-lt"/>
              </a:rPr>
              <a:t>10.- Tren Normal </a:t>
            </a:r>
          </a:p>
          <a:p>
            <a:r>
              <a:rPr lang="ca-ES" sz="2000" dirty="0" smtClean="0">
                <a:latin typeface="+mj-lt"/>
              </a:rPr>
              <a:t>11.- </a:t>
            </a:r>
            <a:r>
              <a:rPr lang="ca-ES" sz="2000" dirty="0" err="1" smtClean="0">
                <a:latin typeface="+mj-lt"/>
              </a:rPr>
              <a:t>Piratta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12.- Pèndol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13.- Energia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14.- </a:t>
            </a:r>
            <a:r>
              <a:rPr lang="ca-ES" sz="2000" dirty="0" err="1" smtClean="0">
                <a:latin typeface="+mj-lt"/>
              </a:rPr>
              <a:t>Diavolo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15.- Pèndol Diabòlic</a:t>
            </a:r>
          </a:p>
          <a:p>
            <a:r>
              <a:rPr lang="ca-ES" sz="2000" dirty="0" smtClean="0">
                <a:latin typeface="+mj-lt"/>
              </a:rPr>
              <a:t>16.-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17.-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18.- Acceleració Russa</a:t>
            </a:r>
          </a:p>
          <a:p>
            <a:r>
              <a:rPr lang="ca-ES" sz="2000" dirty="0" smtClean="0">
                <a:latin typeface="+mj-lt"/>
              </a:rPr>
              <a:t>19.- Energia Russa</a:t>
            </a:r>
            <a:endParaRPr lang="ca-ES" sz="2000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3717032"/>
            <a:ext cx="2880320" cy="288032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179512" y="620688"/>
            <a:ext cx="2880320" cy="280831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5913908" y="3861048"/>
          <a:ext cx="1322388" cy="1039812"/>
        </p:xfrm>
        <a:graphic>
          <a:graphicData uri="http://schemas.openxmlformats.org/presentationml/2006/ole">
            <p:oleObj spid="_x0000_s47110" name="Equation" r:id="rId3" imgW="533160" imgH="419040" progId="Equation.DSMT4">
              <p:embed/>
            </p:oleObj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33056"/>
            <a:ext cx="1008112" cy="100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0030" y="620688"/>
            <a:ext cx="434835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987824" y="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+mj-lt"/>
              </a:rPr>
              <a:t>Els experiments</a:t>
            </a:r>
            <a:endParaRPr lang="ca-ES" sz="28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1.- Carrousel Normal</a:t>
            </a:r>
          </a:p>
          <a:p>
            <a:r>
              <a:rPr lang="ca-ES" sz="2000" dirty="0" smtClean="0">
                <a:latin typeface="+mj-lt"/>
              </a:rPr>
              <a:t>2.- Carrousel Circular</a:t>
            </a:r>
          </a:p>
          <a:p>
            <a:r>
              <a:rPr lang="ca-ES" sz="2000" dirty="0" smtClean="0">
                <a:latin typeface="+mj-lt"/>
              </a:rPr>
              <a:t>3.-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4.-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5.- </a:t>
            </a:r>
            <a:r>
              <a:rPr lang="ca-ES" sz="2000" dirty="0" err="1" smtClean="0">
                <a:latin typeface="+mj-lt"/>
              </a:rPr>
              <a:t>Miramiralls</a:t>
            </a:r>
            <a:r>
              <a:rPr lang="ca-ES" sz="2000" dirty="0" smtClean="0">
                <a:latin typeface="+mj-lt"/>
              </a:rPr>
              <a:t> Focal</a:t>
            </a:r>
          </a:p>
          <a:p>
            <a:r>
              <a:rPr lang="ca-ES" sz="2000" dirty="0" smtClean="0">
                <a:latin typeface="+mj-lt"/>
              </a:rPr>
              <a:t>6.-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Rectilini</a:t>
            </a:r>
          </a:p>
          <a:p>
            <a:r>
              <a:rPr lang="ca-ES" sz="2000" dirty="0" smtClean="0">
                <a:latin typeface="+mj-lt"/>
              </a:rPr>
              <a:t>7.-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Força</a:t>
            </a:r>
          </a:p>
          <a:p>
            <a:r>
              <a:rPr lang="ca-ES" sz="2000" dirty="0" smtClean="0">
                <a:latin typeface="+mj-lt"/>
              </a:rPr>
              <a:t>8.-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Moment</a:t>
            </a:r>
          </a:p>
          <a:p>
            <a:r>
              <a:rPr lang="ca-ES" sz="2000" dirty="0" smtClean="0">
                <a:latin typeface="+mj-lt"/>
              </a:rPr>
              <a:t>9.- Tren Rectilini</a:t>
            </a:r>
          </a:p>
          <a:p>
            <a:r>
              <a:rPr lang="ca-ES" sz="2000" dirty="0" smtClean="0">
                <a:latin typeface="+mj-lt"/>
              </a:rPr>
              <a:t>10.- Tren Normal </a:t>
            </a:r>
          </a:p>
          <a:p>
            <a:r>
              <a:rPr lang="ca-ES" sz="2000" dirty="0" smtClean="0">
                <a:latin typeface="+mj-lt"/>
              </a:rPr>
              <a:t>11.- </a:t>
            </a:r>
            <a:r>
              <a:rPr lang="ca-ES" sz="2000" dirty="0" err="1" smtClean="0">
                <a:latin typeface="+mj-lt"/>
              </a:rPr>
              <a:t>Piratta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12.- Pèndol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13.- Energia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14.- </a:t>
            </a:r>
            <a:r>
              <a:rPr lang="ca-ES" sz="2000" dirty="0" err="1" smtClean="0">
                <a:latin typeface="+mj-lt"/>
              </a:rPr>
              <a:t>Diavolo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15.- Pèndol Diabòlic</a:t>
            </a:r>
          </a:p>
          <a:p>
            <a:r>
              <a:rPr lang="ca-ES" sz="2000" dirty="0" smtClean="0">
                <a:latin typeface="+mj-lt"/>
              </a:rPr>
              <a:t>16.-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17.-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18.- Acceleració Russa</a:t>
            </a:r>
          </a:p>
          <a:p>
            <a:r>
              <a:rPr lang="ca-ES" sz="2000" dirty="0" smtClean="0">
                <a:latin typeface="+mj-lt"/>
              </a:rPr>
              <a:t>19.- Energia Russa</a:t>
            </a:r>
            <a:endParaRPr lang="ca-ES" sz="2000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149080"/>
            <a:ext cx="2880320" cy="244827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179512" y="620688"/>
            <a:ext cx="2880320" cy="316835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845909"/>
            <a:ext cx="3024336" cy="301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836712"/>
            <a:ext cx="3396605" cy="223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Flecha abajo"/>
          <p:cNvSpPr/>
          <p:nvPr/>
        </p:nvSpPr>
        <p:spPr>
          <a:xfrm>
            <a:off x="5220072" y="3284984"/>
            <a:ext cx="129614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4" name="Picture 5" descr="Resultado de imagen de peligro indetermina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3295" y="44624"/>
            <a:ext cx="1223201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987824" y="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+mj-lt"/>
              </a:rPr>
              <a:t>Els experiments</a:t>
            </a:r>
            <a:endParaRPr lang="ca-ES" sz="28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1.- Carrousel Normal</a:t>
            </a:r>
          </a:p>
          <a:p>
            <a:r>
              <a:rPr lang="ca-ES" sz="2000" dirty="0" smtClean="0">
                <a:latin typeface="+mj-lt"/>
              </a:rPr>
              <a:t>2.- Carrousel Circular</a:t>
            </a:r>
          </a:p>
          <a:p>
            <a:r>
              <a:rPr lang="ca-ES" sz="2000" dirty="0" smtClean="0">
                <a:latin typeface="+mj-lt"/>
              </a:rPr>
              <a:t>3.-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4.-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5.- </a:t>
            </a:r>
            <a:r>
              <a:rPr lang="ca-ES" sz="2000" dirty="0" err="1" smtClean="0">
                <a:latin typeface="+mj-lt"/>
              </a:rPr>
              <a:t>Miramiralls</a:t>
            </a:r>
            <a:r>
              <a:rPr lang="ca-ES" sz="2000" dirty="0" smtClean="0">
                <a:latin typeface="+mj-lt"/>
              </a:rPr>
              <a:t> Focal</a:t>
            </a:r>
          </a:p>
          <a:p>
            <a:r>
              <a:rPr lang="ca-ES" sz="2000" dirty="0" smtClean="0">
                <a:latin typeface="+mj-lt"/>
              </a:rPr>
              <a:t>6.-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Rectilini</a:t>
            </a:r>
          </a:p>
          <a:p>
            <a:r>
              <a:rPr lang="ca-ES" sz="2000" dirty="0" smtClean="0">
                <a:latin typeface="+mj-lt"/>
              </a:rPr>
              <a:t>7.-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Força</a:t>
            </a:r>
          </a:p>
          <a:p>
            <a:r>
              <a:rPr lang="ca-ES" sz="2000" dirty="0" smtClean="0">
                <a:latin typeface="+mj-lt"/>
              </a:rPr>
              <a:t>8.-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Moment</a:t>
            </a:r>
          </a:p>
          <a:p>
            <a:r>
              <a:rPr lang="ca-ES" sz="2000" dirty="0" smtClean="0">
                <a:latin typeface="+mj-lt"/>
              </a:rPr>
              <a:t>9.- Tren Rectilini</a:t>
            </a:r>
          </a:p>
          <a:p>
            <a:r>
              <a:rPr lang="ca-ES" sz="2000" dirty="0" smtClean="0">
                <a:latin typeface="+mj-lt"/>
              </a:rPr>
              <a:t>10.- Tren Normal </a:t>
            </a:r>
          </a:p>
          <a:p>
            <a:r>
              <a:rPr lang="ca-ES" sz="2000" dirty="0" smtClean="0">
                <a:latin typeface="+mj-lt"/>
              </a:rPr>
              <a:t>11.- </a:t>
            </a:r>
            <a:r>
              <a:rPr lang="ca-ES" sz="2000" dirty="0" err="1" smtClean="0">
                <a:latin typeface="+mj-lt"/>
              </a:rPr>
              <a:t>Piratta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12.- Pèndol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13.- Energia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14.- </a:t>
            </a:r>
            <a:r>
              <a:rPr lang="ca-ES" sz="2000" dirty="0" err="1" smtClean="0">
                <a:latin typeface="+mj-lt"/>
              </a:rPr>
              <a:t>Diavolo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15.- Pèndol Diabòlic</a:t>
            </a:r>
          </a:p>
          <a:p>
            <a:r>
              <a:rPr lang="ca-ES" sz="2000" dirty="0" smtClean="0">
                <a:latin typeface="+mj-lt"/>
              </a:rPr>
              <a:t>16.-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17.-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18.- Acceleració Russa</a:t>
            </a:r>
          </a:p>
          <a:p>
            <a:r>
              <a:rPr lang="ca-ES" sz="2000" dirty="0" smtClean="0">
                <a:latin typeface="+mj-lt"/>
              </a:rPr>
              <a:t>19.- Energia Russa</a:t>
            </a:r>
            <a:endParaRPr lang="ca-ES" sz="2000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437112"/>
            <a:ext cx="2880320" cy="216024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179512" y="620688"/>
            <a:ext cx="2880320" cy="345638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836712"/>
            <a:ext cx="3396605" cy="223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064"/>
            <a:ext cx="2337161" cy="234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abajo"/>
          <p:cNvSpPr/>
          <p:nvPr/>
        </p:nvSpPr>
        <p:spPr>
          <a:xfrm>
            <a:off x="5220072" y="3284984"/>
            <a:ext cx="129614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987824" y="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+mj-lt"/>
              </a:rPr>
              <a:t>Els experiments</a:t>
            </a:r>
            <a:endParaRPr lang="ca-ES" sz="28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1.- Carrousel Normal</a:t>
            </a:r>
          </a:p>
          <a:p>
            <a:r>
              <a:rPr lang="ca-ES" sz="2000" dirty="0" smtClean="0">
                <a:latin typeface="+mj-lt"/>
              </a:rPr>
              <a:t>2.- Carrousel Circular</a:t>
            </a:r>
          </a:p>
          <a:p>
            <a:r>
              <a:rPr lang="ca-ES" sz="2000" dirty="0" smtClean="0">
                <a:latin typeface="+mj-lt"/>
              </a:rPr>
              <a:t>3.-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4.-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5.- </a:t>
            </a:r>
            <a:r>
              <a:rPr lang="ca-ES" sz="2000" dirty="0" err="1" smtClean="0">
                <a:latin typeface="+mj-lt"/>
              </a:rPr>
              <a:t>Miramiralls</a:t>
            </a:r>
            <a:r>
              <a:rPr lang="ca-ES" sz="2000" dirty="0" smtClean="0">
                <a:latin typeface="+mj-lt"/>
              </a:rPr>
              <a:t> Focal</a:t>
            </a:r>
          </a:p>
          <a:p>
            <a:r>
              <a:rPr lang="ca-ES" sz="2000" dirty="0" smtClean="0">
                <a:latin typeface="+mj-lt"/>
              </a:rPr>
              <a:t>6.-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Rectilini</a:t>
            </a:r>
          </a:p>
          <a:p>
            <a:r>
              <a:rPr lang="ca-ES" sz="2000" dirty="0" smtClean="0">
                <a:latin typeface="+mj-lt"/>
              </a:rPr>
              <a:t>7.-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Força</a:t>
            </a:r>
          </a:p>
          <a:p>
            <a:r>
              <a:rPr lang="ca-ES" sz="2000" dirty="0" smtClean="0">
                <a:latin typeface="+mj-lt"/>
              </a:rPr>
              <a:t>8.-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Moment</a:t>
            </a:r>
          </a:p>
          <a:p>
            <a:r>
              <a:rPr lang="ca-ES" sz="2000" dirty="0" smtClean="0">
                <a:latin typeface="+mj-lt"/>
              </a:rPr>
              <a:t>9.- Tren Rectilini</a:t>
            </a:r>
          </a:p>
          <a:p>
            <a:r>
              <a:rPr lang="ca-ES" sz="2000" dirty="0" smtClean="0">
                <a:latin typeface="+mj-lt"/>
              </a:rPr>
              <a:t>10.- Tren Normal </a:t>
            </a:r>
          </a:p>
          <a:p>
            <a:r>
              <a:rPr lang="ca-ES" sz="2000" dirty="0" smtClean="0">
                <a:latin typeface="+mj-lt"/>
              </a:rPr>
              <a:t>11.- </a:t>
            </a:r>
            <a:r>
              <a:rPr lang="ca-ES" sz="2000" dirty="0" err="1" smtClean="0">
                <a:latin typeface="+mj-lt"/>
              </a:rPr>
              <a:t>Piratta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12.- Pèndol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13.- Energia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14.- </a:t>
            </a:r>
            <a:r>
              <a:rPr lang="ca-ES" sz="2000" dirty="0" err="1" smtClean="0">
                <a:latin typeface="+mj-lt"/>
              </a:rPr>
              <a:t>Diavolo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15.- Pèndol Diabòlic</a:t>
            </a:r>
          </a:p>
          <a:p>
            <a:r>
              <a:rPr lang="ca-ES" sz="2000" dirty="0" smtClean="0">
                <a:latin typeface="+mj-lt"/>
              </a:rPr>
              <a:t>16.-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17.-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18.- Acceleració Russa</a:t>
            </a:r>
          </a:p>
          <a:p>
            <a:r>
              <a:rPr lang="ca-ES" sz="2000" dirty="0" smtClean="0">
                <a:latin typeface="+mj-lt"/>
              </a:rPr>
              <a:t>19.- Energia Russa</a:t>
            </a:r>
            <a:endParaRPr lang="ca-ES" sz="2000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725144"/>
            <a:ext cx="2880320" cy="187220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179512" y="620688"/>
            <a:ext cx="2880320" cy="37444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836712"/>
            <a:ext cx="3396605" cy="223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abajo"/>
          <p:cNvSpPr/>
          <p:nvPr/>
        </p:nvSpPr>
        <p:spPr>
          <a:xfrm>
            <a:off x="5220072" y="3284984"/>
            <a:ext cx="129614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05064"/>
            <a:ext cx="355769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987824" y="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+mj-lt"/>
              </a:rPr>
              <a:t>Els experiments</a:t>
            </a:r>
            <a:endParaRPr lang="ca-ES" sz="28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1.- Carrousel Normal</a:t>
            </a:r>
          </a:p>
          <a:p>
            <a:r>
              <a:rPr lang="ca-ES" sz="2000" dirty="0" smtClean="0">
                <a:latin typeface="+mj-lt"/>
              </a:rPr>
              <a:t>2.- Carrousel Circular</a:t>
            </a:r>
          </a:p>
          <a:p>
            <a:r>
              <a:rPr lang="ca-ES" sz="2000" dirty="0" smtClean="0">
                <a:latin typeface="+mj-lt"/>
              </a:rPr>
              <a:t>3.-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4.-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5.- </a:t>
            </a:r>
            <a:r>
              <a:rPr lang="ca-ES" sz="2000" dirty="0" err="1" smtClean="0">
                <a:latin typeface="+mj-lt"/>
              </a:rPr>
              <a:t>Miramiralls</a:t>
            </a:r>
            <a:r>
              <a:rPr lang="ca-ES" sz="2000" dirty="0" smtClean="0">
                <a:latin typeface="+mj-lt"/>
              </a:rPr>
              <a:t> Focal</a:t>
            </a:r>
          </a:p>
          <a:p>
            <a:r>
              <a:rPr lang="ca-ES" sz="2000" dirty="0" smtClean="0">
                <a:latin typeface="+mj-lt"/>
              </a:rPr>
              <a:t>6.-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Rectilini</a:t>
            </a:r>
          </a:p>
          <a:p>
            <a:r>
              <a:rPr lang="ca-ES" sz="2000" dirty="0" smtClean="0">
                <a:latin typeface="+mj-lt"/>
              </a:rPr>
              <a:t>7.-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Força</a:t>
            </a:r>
          </a:p>
          <a:p>
            <a:r>
              <a:rPr lang="ca-ES" sz="2000" dirty="0" smtClean="0">
                <a:latin typeface="+mj-lt"/>
              </a:rPr>
              <a:t>8.-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Moment</a:t>
            </a:r>
          </a:p>
          <a:p>
            <a:r>
              <a:rPr lang="ca-ES" sz="2000" dirty="0" smtClean="0">
                <a:latin typeface="+mj-lt"/>
              </a:rPr>
              <a:t>9.- Tren Rectilini</a:t>
            </a:r>
          </a:p>
          <a:p>
            <a:r>
              <a:rPr lang="ca-ES" sz="2000" dirty="0" smtClean="0">
                <a:latin typeface="+mj-lt"/>
              </a:rPr>
              <a:t>10.- Tren Normal </a:t>
            </a:r>
          </a:p>
          <a:p>
            <a:r>
              <a:rPr lang="ca-ES" sz="2000" dirty="0" smtClean="0">
                <a:latin typeface="+mj-lt"/>
              </a:rPr>
              <a:t>11.- </a:t>
            </a:r>
            <a:r>
              <a:rPr lang="ca-ES" sz="2000" dirty="0" err="1" smtClean="0">
                <a:latin typeface="+mj-lt"/>
              </a:rPr>
              <a:t>Piratta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12.- Pèndol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13.- Energia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14.- </a:t>
            </a:r>
            <a:r>
              <a:rPr lang="ca-ES" sz="2000" dirty="0" err="1" smtClean="0">
                <a:latin typeface="+mj-lt"/>
              </a:rPr>
              <a:t>Diavolo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15.- Pèndol Diabòlic</a:t>
            </a:r>
          </a:p>
          <a:p>
            <a:r>
              <a:rPr lang="ca-ES" sz="2000" dirty="0" smtClean="0">
                <a:latin typeface="+mj-lt"/>
              </a:rPr>
              <a:t>16.-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17.-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18.- Acceleració Russa</a:t>
            </a:r>
          </a:p>
          <a:p>
            <a:r>
              <a:rPr lang="ca-ES" sz="2000" dirty="0" smtClean="0">
                <a:latin typeface="+mj-lt"/>
              </a:rPr>
              <a:t>19.- Energia Russa</a:t>
            </a:r>
            <a:endParaRPr lang="ca-ES" sz="2000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5013176"/>
            <a:ext cx="2880320" cy="158417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179512" y="620688"/>
            <a:ext cx="2880320" cy="410445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Flecha abajo"/>
          <p:cNvSpPr/>
          <p:nvPr/>
        </p:nvSpPr>
        <p:spPr>
          <a:xfrm>
            <a:off x="5220072" y="3284984"/>
            <a:ext cx="129614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898" y="908720"/>
            <a:ext cx="326642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05064"/>
            <a:ext cx="3672408" cy="250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Resultado de imagen de peligro indetermina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3295" y="44624"/>
            <a:ext cx="1223201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987824" y="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+mj-lt"/>
              </a:rPr>
              <a:t>Els experiments</a:t>
            </a:r>
            <a:endParaRPr lang="ca-ES" sz="28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1.- Carrousel Normal</a:t>
            </a:r>
          </a:p>
          <a:p>
            <a:r>
              <a:rPr lang="ca-ES" sz="2000" dirty="0" smtClean="0">
                <a:latin typeface="+mj-lt"/>
              </a:rPr>
              <a:t>2.- Carrousel Circular</a:t>
            </a:r>
          </a:p>
          <a:p>
            <a:r>
              <a:rPr lang="ca-ES" sz="2000" dirty="0" smtClean="0">
                <a:latin typeface="+mj-lt"/>
              </a:rPr>
              <a:t>3.-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4.-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5.- </a:t>
            </a:r>
            <a:r>
              <a:rPr lang="ca-ES" sz="2000" dirty="0" err="1" smtClean="0">
                <a:latin typeface="+mj-lt"/>
              </a:rPr>
              <a:t>Miramiralls</a:t>
            </a:r>
            <a:r>
              <a:rPr lang="ca-ES" sz="2000" dirty="0" smtClean="0">
                <a:latin typeface="+mj-lt"/>
              </a:rPr>
              <a:t> Focal</a:t>
            </a:r>
          </a:p>
          <a:p>
            <a:r>
              <a:rPr lang="ca-ES" sz="2000" dirty="0" smtClean="0">
                <a:latin typeface="+mj-lt"/>
              </a:rPr>
              <a:t>6.-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Rectilini</a:t>
            </a:r>
          </a:p>
          <a:p>
            <a:r>
              <a:rPr lang="ca-ES" sz="2000" dirty="0" smtClean="0">
                <a:latin typeface="+mj-lt"/>
              </a:rPr>
              <a:t>7.-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Força</a:t>
            </a:r>
          </a:p>
          <a:p>
            <a:r>
              <a:rPr lang="ca-ES" sz="2000" dirty="0" smtClean="0">
                <a:latin typeface="+mj-lt"/>
              </a:rPr>
              <a:t>8.-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Moment</a:t>
            </a:r>
          </a:p>
          <a:p>
            <a:r>
              <a:rPr lang="ca-ES" sz="2000" dirty="0" smtClean="0">
                <a:latin typeface="+mj-lt"/>
              </a:rPr>
              <a:t>9.- Tren Rectilini</a:t>
            </a:r>
          </a:p>
          <a:p>
            <a:r>
              <a:rPr lang="ca-ES" sz="2000" dirty="0" smtClean="0">
                <a:latin typeface="+mj-lt"/>
              </a:rPr>
              <a:t>10.- Tren Normal </a:t>
            </a:r>
          </a:p>
          <a:p>
            <a:r>
              <a:rPr lang="ca-ES" sz="2000" dirty="0" smtClean="0">
                <a:latin typeface="+mj-lt"/>
              </a:rPr>
              <a:t>11.- </a:t>
            </a:r>
            <a:r>
              <a:rPr lang="ca-ES" sz="2000" dirty="0" err="1" smtClean="0">
                <a:latin typeface="+mj-lt"/>
              </a:rPr>
              <a:t>Piratta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12.- Pèndol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13.- Energia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14.- </a:t>
            </a:r>
            <a:r>
              <a:rPr lang="ca-ES" sz="2000" dirty="0" err="1" smtClean="0">
                <a:latin typeface="+mj-lt"/>
              </a:rPr>
              <a:t>Diavolo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15.- Pèndol Diabòlic</a:t>
            </a:r>
          </a:p>
          <a:p>
            <a:r>
              <a:rPr lang="ca-ES" sz="2000" dirty="0" smtClean="0">
                <a:latin typeface="+mj-lt"/>
              </a:rPr>
              <a:t>16.-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17.-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18.- Acceleració Russa</a:t>
            </a:r>
          </a:p>
          <a:p>
            <a:r>
              <a:rPr lang="ca-ES" sz="2000" dirty="0" smtClean="0">
                <a:latin typeface="+mj-lt"/>
              </a:rPr>
              <a:t>19.- Energia Russa</a:t>
            </a:r>
            <a:endParaRPr lang="ca-ES" sz="2000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5301208"/>
            <a:ext cx="2880320" cy="129614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179512" y="620688"/>
            <a:ext cx="2880320" cy="439248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Flecha abajo"/>
          <p:cNvSpPr/>
          <p:nvPr/>
        </p:nvSpPr>
        <p:spPr>
          <a:xfrm>
            <a:off x="5220072" y="3284984"/>
            <a:ext cx="129614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898" y="908720"/>
            <a:ext cx="326642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218" y="4104456"/>
            <a:ext cx="204507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987824" y="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+mj-lt"/>
              </a:rPr>
              <a:t>Els experiments</a:t>
            </a:r>
            <a:endParaRPr lang="ca-ES" sz="28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1.- Carrousel Normal</a:t>
            </a:r>
          </a:p>
          <a:p>
            <a:r>
              <a:rPr lang="ca-ES" sz="2000" dirty="0" smtClean="0">
                <a:latin typeface="+mj-lt"/>
              </a:rPr>
              <a:t>2.- Carrousel Circular</a:t>
            </a:r>
          </a:p>
          <a:p>
            <a:r>
              <a:rPr lang="ca-ES" sz="2000" dirty="0" smtClean="0">
                <a:latin typeface="+mj-lt"/>
              </a:rPr>
              <a:t>3.-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4.-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5.- </a:t>
            </a:r>
            <a:r>
              <a:rPr lang="ca-ES" sz="2000" dirty="0" err="1" smtClean="0">
                <a:latin typeface="+mj-lt"/>
              </a:rPr>
              <a:t>Miramiralls</a:t>
            </a:r>
            <a:r>
              <a:rPr lang="ca-ES" sz="2000" dirty="0" smtClean="0">
                <a:latin typeface="+mj-lt"/>
              </a:rPr>
              <a:t> Focal</a:t>
            </a:r>
          </a:p>
          <a:p>
            <a:r>
              <a:rPr lang="ca-ES" sz="2000" dirty="0" smtClean="0">
                <a:latin typeface="+mj-lt"/>
              </a:rPr>
              <a:t>6.-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Rectilini</a:t>
            </a:r>
          </a:p>
          <a:p>
            <a:r>
              <a:rPr lang="ca-ES" sz="2000" dirty="0" smtClean="0">
                <a:latin typeface="+mj-lt"/>
              </a:rPr>
              <a:t>7.-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Força</a:t>
            </a:r>
          </a:p>
          <a:p>
            <a:r>
              <a:rPr lang="ca-ES" sz="2000" dirty="0" smtClean="0">
                <a:latin typeface="+mj-lt"/>
              </a:rPr>
              <a:t>8.-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Moment</a:t>
            </a:r>
          </a:p>
          <a:p>
            <a:r>
              <a:rPr lang="ca-ES" sz="2000" dirty="0" smtClean="0">
                <a:latin typeface="+mj-lt"/>
              </a:rPr>
              <a:t>9.- Tren Rectilini</a:t>
            </a:r>
          </a:p>
          <a:p>
            <a:r>
              <a:rPr lang="ca-ES" sz="2000" dirty="0" smtClean="0">
                <a:latin typeface="+mj-lt"/>
              </a:rPr>
              <a:t>10.- Tren Normal </a:t>
            </a:r>
          </a:p>
          <a:p>
            <a:r>
              <a:rPr lang="ca-ES" sz="2000" dirty="0" smtClean="0">
                <a:latin typeface="+mj-lt"/>
              </a:rPr>
              <a:t>11.- </a:t>
            </a:r>
            <a:r>
              <a:rPr lang="ca-ES" sz="2000" dirty="0" err="1" smtClean="0">
                <a:latin typeface="+mj-lt"/>
              </a:rPr>
              <a:t>Piratta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12.- Pèndol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13.- Energia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14.- </a:t>
            </a:r>
            <a:r>
              <a:rPr lang="ca-ES" sz="2000" dirty="0" err="1" smtClean="0">
                <a:latin typeface="+mj-lt"/>
              </a:rPr>
              <a:t>Diavolo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15.- Pèndol Diabòlic</a:t>
            </a:r>
          </a:p>
          <a:p>
            <a:r>
              <a:rPr lang="ca-ES" sz="2000" dirty="0" smtClean="0">
                <a:latin typeface="+mj-lt"/>
              </a:rPr>
              <a:t>16.-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17.-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18.- Acceleració Russa</a:t>
            </a:r>
          </a:p>
          <a:p>
            <a:r>
              <a:rPr lang="ca-ES" sz="2000" dirty="0" smtClean="0">
                <a:latin typeface="+mj-lt"/>
              </a:rPr>
              <a:t>19.- Energia Russa</a:t>
            </a:r>
            <a:endParaRPr lang="ca-ES" sz="2000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5661248"/>
            <a:ext cx="2880320" cy="93610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179512" y="620688"/>
            <a:ext cx="2880320" cy="468052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Flecha abajo"/>
          <p:cNvSpPr/>
          <p:nvPr/>
        </p:nvSpPr>
        <p:spPr>
          <a:xfrm>
            <a:off x="5220072" y="3284984"/>
            <a:ext cx="129614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836712"/>
            <a:ext cx="3765666" cy="222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861048"/>
            <a:ext cx="3424808" cy="249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6660232" y="3933056"/>
          <a:ext cx="725488" cy="504825"/>
        </p:xfrm>
        <a:graphic>
          <a:graphicData uri="http://schemas.openxmlformats.org/presentationml/2006/ole">
            <p:oleObj spid="_x0000_s53252" name="Equation" r:id="rId5" imgW="2919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987824" y="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+mj-lt"/>
              </a:rPr>
              <a:t>Els experiments</a:t>
            </a:r>
            <a:endParaRPr lang="ca-ES" sz="28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1.- Carrousel Normal</a:t>
            </a:r>
          </a:p>
          <a:p>
            <a:r>
              <a:rPr lang="ca-ES" sz="2000" dirty="0" smtClean="0">
                <a:latin typeface="+mj-lt"/>
              </a:rPr>
              <a:t>2.- Carrousel Circular</a:t>
            </a:r>
          </a:p>
          <a:p>
            <a:r>
              <a:rPr lang="ca-ES" sz="2000" dirty="0" smtClean="0">
                <a:latin typeface="+mj-lt"/>
              </a:rPr>
              <a:t>3.-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4.-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5.- </a:t>
            </a:r>
            <a:r>
              <a:rPr lang="ca-ES" sz="2000" dirty="0" err="1" smtClean="0">
                <a:latin typeface="+mj-lt"/>
              </a:rPr>
              <a:t>Miramiralls</a:t>
            </a:r>
            <a:r>
              <a:rPr lang="ca-ES" sz="2000" dirty="0" smtClean="0">
                <a:latin typeface="+mj-lt"/>
              </a:rPr>
              <a:t> Focal</a:t>
            </a:r>
          </a:p>
          <a:p>
            <a:r>
              <a:rPr lang="ca-ES" sz="2000" dirty="0" smtClean="0">
                <a:latin typeface="+mj-lt"/>
              </a:rPr>
              <a:t>6.-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Rectilini</a:t>
            </a:r>
          </a:p>
          <a:p>
            <a:r>
              <a:rPr lang="ca-ES" sz="2000" dirty="0" smtClean="0">
                <a:latin typeface="+mj-lt"/>
              </a:rPr>
              <a:t>7.-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Força</a:t>
            </a:r>
          </a:p>
          <a:p>
            <a:r>
              <a:rPr lang="ca-ES" sz="2000" dirty="0" smtClean="0">
                <a:latin typeface="+mj-lt"/>
              </a:rPr>
              <a:t>8.-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Moment</a:t>
            </a:r>
          </a:p>
          <a:p>
            <a:r>
              <a:rPr lang="ca-ES" sz="2000" dirty="0" smtClean="0">
                <a:latin typeface="+mj-lt"/>
              </a:rPr>
              <a:t>9.- Tren Rectilini</a:t>
            </a:r>
          </a:p>
          <a:p>
            <a:r>
              <a:rPr lang="ca-ES" sz="2000" dirty="0" smtClean="0">
                <a:latin typeface="+mj-lt"/>
              </a:rPr>
              <a:t>10.- Tren Normal </a:t>
            </a:r>
          </a:p>
          <a:p>
            <a:r>
              <a:rPr lang="ca-ES" sz="2000" dirty="0" smtClean="0">
                <a:latin typeface="+mj-lt"/>
              </a:rPr>
              <a:t>11.- </a:t>
            </a:r>
            <a:r>
              <a:rPr lang="ca-ES" sz="2000" dirty="0" err="1" smtClean="0">
                <a:latin typeface="+mj-lt"/>
              </a:rPr>
              <a:t>Piratta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12.- Pèndol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13.- Energia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14.- </a:t>
            </a:r>
            <a:r>
              <a:rPr lang="ca-ES" sz="2000" dirty="0" err="1" smtClean="0">
                <a:latin typeface="+mj-lt"/>
              </a:rPr>
              <a:t>Diavolo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15.- Pèndol Diabòlic</a:t>
            </a:r>
          </a:p>
          <a:p>
            <a:r>
              <a:rPr lang="ca-ES" sz="2000" dirty="0" smtClean="0">
                <a:latin typeface="+mj-lt"/>
              </a:rPr>
              <a:t>16.-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17.-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18.- Acceleració Russa</a:t>
            </a:r>
          </a:p>
          <a:p>
            <a:r>
              <a:rPr lang="ca-ES" sz="2000" dirty="0" smtClean="0">
                <a:latin typeface="+mj-lt"/>
              </a:rPr>
              <a:t>19.- Energia Russa</a:t>
            </a:r>
            <a:endParaRPr lang="ca-ES" sz="2000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5877272"/>
            <a:ext cx="2880320" cy="72008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179512" y="620688"/>
            <a:ext cx="2880320" cy="496855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Flecha abajo"/>
          <p:cNvSpPr/>
          <p:nvPr/>
        </p:nvSpPr>
        <p:spPr>
          <a:xfrm>
            <a:off x="5220072" y="3284984"/>
            <a:ext cx="129614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836712"/>
            <a:ext cx="3765666" cy="222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5913908" y="4581128"/>
          <a:ext cx="1322388" cy="1039812"/>
        </p:xfrm>
        <a:graphic>
          <a:graphicData uri="http://schemas.openxmlformats.org/presentationml/2006/ole">
            <p:oleObj spid="_x0000_s54275" name="Equation" r:id="rId4" imgW="533160" imgH="419040" progId="Equation.DSMT4">
              <p:embed/>
            </p:oleObj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653136"/>
            <a:ext cx="1008112" cy="100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987824" y="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+mj-lt"/>
              </a:rPr>
              <a:t>Els experiments</a:t>
            </a:r>
            <a:endParaRPr lang="ca-ES" sz="28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1.- Carrousel Normal</a:t>
            </a:r>
          </a:p>
          <a:p>
            <a:r>
              <a:rPr lang="ca-ES" sz="2000" dirty="0" smtClean="0">
                <a:latin typeface="+mj-lt"/>
              </a:rPr>
              <a:t>2.- Carrousel Circular</a:t>
            </a:r>
          </a:p>
          <a:p>
            <a:r>
              <a:rPr lang="ca-ES" sz="2000" dirty="0" smtClean="0">
                <a:latin typeface="+mj-lt"/>
              </a:rPr>
              <a:t>3.-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4.-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5.- </a:t>
            </a:r>
            <a:r>
              <a:rPr lang="ca-ES" sz="2000" dirty="0" err="1" smtClean="0">
                <a:latin typeface="+mj-lt"/>
              </a:rPr>
              <a:t>Miramiralls</a:t>
            </a:r>
            <a:r>
              <a:rPr lang="ca-ES" sz="2000" dirty="0" smtClean="0">
                <a:latin typeface="+mj-lt"/>
              </a:rPr>
              <a:t> Focal</a:t>
            </a:r>
          </a:p>
          <a:p>
            <a:r>
              <a:rPr lang="ca-ES" sz="2000" dirty="0" smtClean="0">
                <a:latin typeface="+mj-lt"/>
              </a:rPr>
              <a:t>6.-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Rectilini</a:t>
            </a:r>
          </a:p>
          <a:p>
            <a:r>
              <a:rPr lang="ca-ES" sz="2000" dirty="0" smtClean="0">
                <a:latin typeface="+mj-lt"/>
              </a:rPr>
              <a:t>7.-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Força</a:t>
            </a:r>
          </a:p>
          <a:p>
            <a:r>
              <a:rPr lang="ca-ES" sz="2000" dirty="0" smtClean="0">
                <a:latin typeface="+mj-lt"/>
              </a:rPr>
              <a:t>8.-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Moment</a:t>
            </a:r>
          </a:p>
          <a:p>
            <a:r>
              <a:rPr lang="ca-ES" sz="2000" dirty="0" smtClean="0">
                <a:latin typeface="+mj-lt"/>
              </a:rPr>
              <a:t>9.- Tren Rectilini</a:t>
            </a:r>
          </a:p>
          <a:p>
            <a:r>
              <a:rPr lang="ca-ES" sz="2000" dirty="0" smtClean="0">
                <a:latin typeface="+mj-lt"/>
              </a:rPr>
              <a:t>10.- Tren Normal </a:t>
            </a:r>
          </a:p>
          <a:p>
            <a:r>
              <a:rPr lang="ca-ES" sz="2000" dirty="0" smtClean="0">
                <a:latin typeface="+mj-lt"/>
              </a:rPr>
              <a:t>11.- </a:t>
            </a:r>
            <a:r>
              <a:rPr lang="ca-ES" sz="2000" dirty="0" err="1" smtClean="0">
                <a:latin typeface="+mj-lt"/>
              </a:rPr>
              <a:t>Piratta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12.- Pèndol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13.- Energia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14.- </a:t>
            </a:r>
            <a:r>
              <a:rPr lang="ca-ES" sz="2000" dirty="0" err="1" smtClean="0">
                <a:latin typeface="+mj-lt"/>
              </a:rPr>
              <a:t>Diavolo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15.- Pèndol Diabòlic</a:t>
            </a:r>
          </a:p>
          <a:p>
            <a:r>
              <a:rPr lang="ca-ES" sz="2000" dirty="0" smtClean="0">
                <a:latin typeface="+mj-lt"/>
              </a:rPr>
              <a:t>16.-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17.-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18.- Acceleració Russa</a:t>
            </a:r>
          </a:p>
          <a:p>
            <a:r>
              <a:rPr lang="ca-ES" sz="2000" dirty="0" smtClean="0">
                <a:latin typeface="+mj-lt"/>
              </a:rPr>
              <a:t>19.- Energia Russa</a:t>
            </a:r>
            <a:endParaRPr lang="ca-ES" sz="2000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6165304"/>
            <a:ext cx="2880320" cy="43204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179512" y="620688"/>
            <a:ext cx="2880320" cy="525658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Flecha abajo"/>
          <p:cNvSpPr/>
          <p:nvPr/>
        </p:nvSpPr>
        <p:spPr>
          <a:xfrm>
            <a:off x="5292080" y="3861048"/>
            <a:ext cx="129614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5913908" y="4581128"/>
          <a:ext cx="1322388" cy="1039812"/>
        </p:xfrm>
        <a:graphic>
          <a:graphicData uri="http://schemas.openxmlformats.org/presentationml/2006/ole">
            <p:oleObj spid="_x0000_s55298" name="Equation" r:id="rId3" imgW="533160" imgH="419040" progId="Equation.DSMT4">
              <p:embed/>
            </p:oleObj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653136"/>
            <a:ext cx="1008112" cy="100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620688"/>
            <a:ext cx="29432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scarregar ap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972816"/>
            <a:ext cx="3041996" cy="1744216"/>
          </a:xfrm>
          <a:prstGeom prst="rect">
            <a:avLst/>
          </a:prstGeom>
          <a:noFill/>
        </p:spPr>
      </p:pic>
      <p:sp>
        <p:nvSpPr>
          <p:cNvPr id="8" name="7 Abrir llave"/>
          <p:cNvSpPr/>
          <p:nvPr/>
        </p:nvSpPr>
        <p:spPr>
          <a:xfrm>
            <a:off x="3059832" y="836712"/>
            <a:ext cx="792088" cy="5328592"/>
          </a:xfrm>
          <a:prstGeom prst="leftBrace">
            <a:avLst>
              <a:gd name="adj1" fmla="val 3255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CuadroTexto"/>
          <p:cNvSpPr txBox="1"/>
          <p:nvPr/>
        </p:nvSpPr>
        <p:spPr>
          <a:xfrm>
            <a:off x="3635896" y="911617"/>
            <a:ext cx="557159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u="sng" dirty="0" smtClean="0">
                <a:latin typeface="Arial" pitchFamily="34" charset="0"/>
                <a:cs typeface="Arial" pitchFamily="34" charset="0"/>
              </a:rPr>
              <a:t>Acceleròmetre</a:t>
            </a:r>
            <a:r>
              <a:rPr lang="ca-ES" sz="2400" dirty="0" smtClean="0">
                <a:latin typeface="Arial" pitchFamily="34" charset="0"/>
                <a:cs typeface="Arial" pitchFamily="34" charset="0"/>
              </a:rPr>
              <a:t>: Vieyra</a:t>
            </a:r>
          </a:p>
          <a:p>
            <a:endParaRPr lang="ca-ES" sz="2400" dirty="0">
              <a:latin typeface="Arial" pitchFamily="34" charset="0"/>
              <a:cs typeface="Arial" pitchFamily="34" charset="0"/>
            </a:endParaRPr>
          </a:p>
          <a:p>
            <a:endParaRPr lang="ca-ES" sz="2400" dirty="0" smtClean="0">
              <a:latin typeface="Arial" pitchFamily="34" charset="0"/>
              <a:cs typeface="Arial" pitchFamily="34" charset="0"/>
            </a:endParaRPr>
          </a:p>
          <a:p>
            <a:endParaRPr lang="ca-ES" sz="2400" dirty="0">
              <a:latin typeface="Arial" pitchFamily="34" charset="0"/>
              <a:cs typeface="Arial" pitchFamily="34" charset="0"/>
            </a:endParaRPr>
          </a:p>
          <a:p>
            <a:r>
              <a:rPr lang="ca-ES" sz="2400" u="sng" dirty="0" smtClean="0">
                <a:latin typeface="Arial" pitchFamily="34" charset="0"/>
                <a:cs typeface="Arial" pitchFamily="34" charset="0"/>
              </a:rPr>
              <a:t>Analitzador d’imatges</a:t>
            </a:r>
            <a:r>
              <a:rPr lang="ca-ES" sz="2400" dirty="0" smtClean="0">
                <a:latin typeface="Arial" pitchFamily="34" charset="0"/>
                <a:cs typeface="Arial" pitchFamily="34" charset="0"/>
              </a:rPr>
              <a:t>: ImageMeter</a:t>
            </a:r>
          </a:p>
          <a:p>
            <a:endParaRPr lang="ca-ES" sz="2400" dirty="0">
              <a:latin typeface="Arial" pitchFamily="34" charset="0"/>
              <a:cs typeface="Arial" pitchFamily="34" charset="0"/>
            </a:endParaRPr>
          </a:p>
          <a:p>
            <a:endParaRPr lang="ca-ES" sz="2400" dirty="0" smtClean="0">
              <a:latin typeface="Arial" pitchFamily="34" charset="0"/>
              <a:cs typeface="Arial" pitchFamily="34" charset="0"/>
            </a:endParaRPr>
          </a:p>
          <a:p>
            <a:endParaRPr lang="ca-ES" sz="2400" dirty="0">
              <a:latin typeface="Arial" pitchFamily="34" charset="0"/>
              <a:cs typeface="Arial" pitchFamily="34" charset="0"/>
            </a:endParaRPr>
          </a:p>
          <a:p>
            <a:r>
              <a:rPr lang="ca-ES" sz="2400" u="sng" dirty="0" smtClean="0">
                <a:latin typeface="Arial" pitchFamily="34" charset="0"/>
                <a:cs typeface="Arial" pitchFamily="34" charset="0"/>
              </a:rPr>
              <a:t>Analitzador de Vídeos</a:t>
            </a:r>
            <a:r>
              <a:rPr lang="ca-ES" sz="2400" dirty="0" smtClean="0">
                <a:latin typeface="Arial" pitchFamily="34" charset="0"/>
                <a:cs typeface="Arial" pitchFamily="34" charset="0"/>
              </a:rPr>
              <a:t>: VidAnalysis </a:t>
            </a:r>
            <a:r>
              <a:rPr lang="ca-ES" sz="2400" dirty="0" err="1" smtClean="0">
                <a:latin typeface="Arial" pitchFamily="34" charset="0"/>
                <a:cs typeface="Arial" pitchFamily="34" charset="0"/>
              </a:rPr>
              <a:t>free</a:t>
            </a:r>
            <a:endParaRPr lang="ca-ES" sz="2400" dirty="0" smtClean="0">
              <a:latin typeface="Arial" pitchFamily="34" charset="0"/>
              <a:cs typeface="Arial" pitchFamily="34" charset="0"/>
            </a:endParaRPr>
          </a:p>
          <a:p>
            <a:endParaRPr lang="ca-ES" sz="2400" dirty="0">
              <a:latin typeface="Arial" pitchFamily="34" charset="0"/>
              <a:cs typeface="Arial" pitchFamily="34" charset="0"/>
            </a:endParaRPr>
          </a:p>
          <a:p>
            <a:endParaRPr lang="ca-ES" sz="2400" dirty="0" smtClean="0">
              <a:latin typeface="Arial" pitchFamily="34" charset="0"/>
              <a:cs typeface="Arial" pitchFamily="34" charset="0"/>
            </a:endParaRPr>
          </a:p>
          <a:p>
            <a:endParaRPr lang="ca-ES" sz="2400" dirty="0">
              <a:latin typeface="Arial" pitchFamily="34" charset="0"/>
              <a:cs typeface="Arial" pitchFamily="34" charset="0"/>
            </a:endParaRPr>
          </a:p>
          <a:p>
            <a:r>
              <a:rPr lang="ca-E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a-ES" sz="2400" u="sng" dirty="0" smtClean="0">
                <a:latin typeface="Arial" pitchFamily="34" charset="0"/>
                <a:cs typeface="Arial" pitchFamily="34" charset="0"/>
              </a:rPr>
              <a:t>Rastrejador de posició</a:t>
            </a:r>
            <a:r>
              <a:rPr lang="ca-E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a-ES" sz="2400" dirty="0" err="1" smtClean="0">
                <a:latin typeface="Arial" pitchFamily="34" charset="0"/>
                <a:cs typeface="Arial" pitchFamily="34" charset="0"/>
              </a:rPr>
              <a:t>geotracker</a:t>
            </a:r>
            <a:r>
              <a:rPr lang="ca-E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ca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9418" y="2780928"/>
            <a:ext cx="1079006" cy="10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196214"/>
            <a:ext cx="1008112" cy="100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221088"/>
            <a:ext cx="979217" cy="103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5733256"/>
            <a:ext cx="100797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4558" y="5733256"/>
            <a:ext cx="997722" cy="101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Fer experiments a class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653136"/>
            <a:ext cx="2019300" cy="1647825"/>
          </a:xfrm>
          <a:prstGeom prst="rect">
            <a:avLst/>
          </a:prstGeom>
          <a:noFill/>
        </p:spPr>
      </p:pic>
      <p:sp>
        <p:nvSpPr>
          <p:cNvPr id="17" name="16 Flecha abajo"/>
          <p:cNvSpPr/>
          <p:nvPr/>
        </p:nvSpPr>
        <p:spPr>
          <a:xfrm>
            <a:off x="1043608" y="3789040"/>
            <a:ext cx="1008112" cy="762384"/>
          </a:xfrm>
          <a:prstGeom prst="downArrow">
            <a:avLst>
              <a:gd name="adj1" fmla="val 50000"/>
              <a:gd name="adj2" fmla="val 43026"/>
            </a:avLst>
          </a:prstGeom>
          <a:solidFill>
            <a:srgbClr val="FFC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987824" y="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latin typeface="+mj-lt"/>
              </a:rPr>
              <a:t>Els experiments</a:t>
            </a:r>
            <a:endParaRPr lang="ca-ES" sz="28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692696"/>
            <a:ext cx="28074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1.- Carrousel Normal</a:t>
            </a:r>
          </a:p>
          <a:p>
            <a:r>
              <a:rPr lang="ca-ES" sz="2000" dirty="0" smtClean="0">
                <a:latin typeface="+mj-lt"/>
              </a:rPr>
              <a:t>2.- Carrousel Circular</a:t>
            </a:r>
          </a:p>
          <a:p>
            <a:r>
              <a:rPr lang="ca-ES" sz="2000" dirty="0" smtClean="0">
                <a:latin typeface="+mj-lt"/>
              </a:rPr>
              <a:t>3.-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4.- </a:t>
            </a:r>
            <a:r>
              <a:rPr lang="ca-ES" sz="2000" dirty="0" err="1" smtClean="0">
                <a:latin typeface="+mj-lt"/>
              </a:rPr>
              <a:t>Giradabo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5.- </a:t>
            </a:r>
            <a:r>
              <a:rPr lang="ca-ES" sz="2000" dirty="0" err="1" smtClean="0">
                <a:latin typeface="+mj-lt"/>
              </a:rPr>
              <a:t>Miramiralls</a:t>
            </a:r>
            <a:r>
              <a:rPr lang="ca-ES" sz="2000" dirty="0" smtClean="0">
                <a:latin typeface="+mj-lt"/>
              </a:rPr>
              <a:t> Focal</a:t>
            </a:r>
          </a:p>
          <a:p>
            <a:r>
              <a:rPr lang="ca-ES" sz="2000" dirty="0" smtClean="0">
                <a:latin typeface="+mj-lt"/>
              </a:rPr>
              <a:t>6.-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Rectilini</a:t>
            </a:r>
          </a:p>
          <a:p>
            <a:r>
              <a:rPr lang="ca-ES" sz="2000" dirty="0" smtClean="0">
                <a:latin typeface="+mj-lt"/>
              </a:rPr>
              <a:t>7.-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Força</a:t>
            </a:r>
          </a:p>
          <a:p>
            <a:r>
              <a:rPr lang="ca-ES" sz="2000" dirty="0" smtClean="0">
                <a:latin typeface="+mj-lt"/>
              </a:rPr>
              <a:t>8.- </a:t>
            </a:r>
            <a:r>
              <a:rPr lang="ca-ES" sz="2000" dirty="0" err="1" smtClean="0">
                <a:latin typeface="+mj-lt"/>
              </a:rPr>
              <a:t>Crash</a:t>
            </a:r>
            <a:r>
              <a:rPr lang="ca-ES" sz="2000" dirty="0" smtClean="0">
                <a:latin typeface="+mj-lt"/>
              </a:rPr>
              <a:t> amb Moment</a:t>
            </a:r>
          </a:p>
          <a:p>
            <a:r>
              <a:rPr lang="ca-ES" sz="2000" dirty="0" smtClean="0">
                <a:latin typeface="+mj-lt"/>
              </a:rPr>
              <a:t>9.- Tren Rectilini</a:t>
            </a:r>
          </a:p>
          <a:p>
            <a:r>
              <a:rPr lang="ca-ES" sz="2000" dirty="0" smtClean="0">
                <a:latin typeface="+mj-lt"/>
              </a:rPr>
              <a:t>10.- Tren Normal </a:t>
            </a:r>
          </a:p>
          <a:p>
            <a:r>
              <a:rPr lang="ca-ES" sz="2000" dirty="0" smtClean="0">
                <a:latin typeface="+mj-lt"/>
              </a:rPr>
              <a:t>11.- </a:t>
            </a:r>
            <a:r>
              <a:rPr lang="ca-ES" sz="2000" dirty="0" err="1" smtClean="0">
                <a:latin typeface="+mj-lt"/>
              </a:rPr>
              <a:t>Piratta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12.- Pèndol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13.- Energia </a:t>
            </a:r>
            <a:r>
              <a:rPr lang="ca-ES" sz="2000" dirty="0" err="1" smtClean="0">
                <a:latin typeface="+mj-lt"/>
              </a:rPr>
              <a:t>Piratta</a:t>
            </a:r>
            <a:endParaRPr lang="ca-ES" sz="2000" dirty="0" smtClean="0">
              <a:latin typeface="+mj-lt"/>
            </a:endParaRPr>
          </a:p>
          <a:p>
            <a:r>
              <a:rPr lang="ca-ES" sz="2000" dirty="0" smtClean="0">
                <a:latin typeface="+mj-lt"/>
              </a:rPr>
              <a:t>14.- </a:t>
            </a:r>
            <a:r>
              <a:rPr lang="ca-ES" sz="2000" dirty="0" err="1" smtClean="0">
                <a:latin typeface="+mj-lt"/>
              </a:rPr>
              <a:t>Diavolo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15.- Pèndol Diabòlic</a:t>
            </a:r>
          </a:p>
          <a:p>
            <a:r>
              <a:rPr lang="ca-ES" sz="2000" dirty="0" smtClean="0">
                <a:latin typeface="+mj-lt"/>
              </a:rPr>
              <a:t>16.-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Circular</a:t>
            </a:r>
          </a:p>
          <a:p>
            <a:r>
              <a:rPr lang="ca-ES" sz="2000" dirty="0" smtClean="0">
                <a:latin typeface="+mj-lt"/>
              </a:rPr>
              <a:t>17.- </a:t>
            </a:r>
            <a:r>
              <a:rPr lang="ca-ES" sz="2000" dirty="0" err="1" smtClean="0">
                <a:latin typeface="+mj-lt"/>
              </a:rPr>
              <a:t>Viking</a:t>
            </a:r>
            <a:r>
              <a:rPr lang="ca-ES" sz="2000" dirty="0" smtClean="0">
                <a:latin typeface="+mj-lt"/>
              </a:rPr>
              <a:t> Normal</a:t>
            </a:r>
          </a:p>
          <a:p>
            <a:r>
              <a:rPr lang="ca-ES" sz="2000" dirty="0" smtClean="0">
                <a:latin typeface="+mj-lt"/>
              </a:rPr>
              <a:t>18.- Acceleració Russa</a:t>
            </a:r>
          </a:p>
          <a:p>
            <a:r>
              <a:rPr lang="ca-ES" sz="2000" dirty="0" smtClean="0">
                <a:latin typeface="+mj-lt"/>
              </a:rPr>
              <a:t>19.- Energia Russa</a:t>
            </a:r>
            <a:endParaRPr lang="ca-ES" sz="20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2" y="620688"/>
            <a:ext cx="2880320" cy="55446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6324" name="Picture 4" descr="Resultado de imagen de muntanya russa tibida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06090"/>
            <a:ext cx="4886325" cy="3667126"/>
          </a:xfrm>
          <a:prstGeom prst="rect">
            <a:avLst/>
          </a:prstGeom>
          <a:noFill/>
        </p:spPr>
      </p:pic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5220072" y="620688"/>
          <a:ext cx="2016224" cy="764905"/>
        </p:xfrm>
        <a:graphic>
          <a:graphicData uri="http://schemas.openxmlformats.org/presentationml/2006/ole">
            <p:oleObj spid="_x0000_s56325" name="Equation" r:id="rId4" imgW="634680" imgH="241200" progId="Equation.DSMT4">
              <p:embed/>
            </p:oleObj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5364088" y="5594182"/>
          <a:ext cx="1944216" cy="1075178"/>
        </p:xfrm>
        <a:graphic>
          <a:graphicData uri="http://schemas.openxmlformats.org/presentationml/2006/ole">
            <p:oleObj spid="_x0000_s56326" name="Equation" r:id="rId5" imgW="711000" imgH="393480" progId="Equation.DSMT4">
              <p:embed/>
            </p:oleObj>
          </a:graphicData>
        </a:graphic>
      </p:graphicFrame>
      <p:cxnSp>
        <p:nvCxnSpPr>
          <p:cNvPr id="14" name="13 Conector recto de flecha"/>
          <p:cNvCxnSpPr/>
          <p:nvPr/>
        </p:nvCxnSpPr>
        <p:spPr>
          <a:xfrm flipH="1">
            <a:off x="5220072" y="1268760"/>
            <a:ext cx="936104" cy="50405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6804248" y="4365104"/>
            <a:ext cx="1080120" cy="129614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624"/>
            <a:ext cx="3096344" cy="28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6632"/>
            <a:ext cx="3024336" cy="31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26420"/>
            <a:ext cx="3312368" cy="281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950393"/>
            <a:ext cx="3627090" cy="27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9512" y="260648"/>
            <a:ext cx="4533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>
                <a:solidFill>
                  <a:srgbClr val="FF0066"/>
                </a:solidFill>
                <a:latin typeface="Arial Rounded MT Bold" pitchFamily="34" charset="0"/>
              </a:rPr>
              <a:t>... i el 14 i el 15 d’Abril</a:t>
            </a:r>
            <a:endParaRPr lang="ca-ES" sz="3200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9592" y="4725144"/>
            <a:ext cx="7668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dirty="0" smtClean="0">
                <a:solidFill>
                  <a:srgbClr val="FF0066"/>
                </a:solidFill>
                <a:latin typeface="Arial Rounded MT Bold" pitchFamily="34" charset="0"/>
              </a:rPr>
              <a:t>FISIDABO per tots els públics!</a:t>
            </a:r>
            <a:endParaRPr lang="ca-ES" sz="4000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  <p:pic>
        <p:nvPicPr>
          <p:cNvPr id="8" name="7 Imagen" descr="FISIDABO AVIO MAGE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628800"/>
            <a:ext cx="5720688" cy="2308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Luis Carlos Par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576556" cy="1800200"/>
          </a:xfrm>
          <a:prstGeom prst="rect">
            <a:avLst/>
          </a:prstGeom>
          <a:noFill/>
        </p:spPr>
      </p:pic>
      <p:pic>
        <p:nvPicPr>
          <p:cNvPr id="58372" name="Picture 4" descr="Artur P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3576556" cy="1800200"/>
          </a:xfrm>
          <a:prstGeom prst="rect">
            <a:avLst/>
          </a:prstGeom>
          <a:noFill/>
        </p:spPr>
      </p:pic>
      <p:pic>
        <p:nvPicPr>
          <p:cNvPr id="58378" name="Picture 10" descr="Glòria Sa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581129"/>
            <a:ext cx="2664296" cy="2049457"/>
          </a:xfrm>
          <a:prstGeom prst="rect">
            <a:avLst/>
          </a:prstGeom>
          <a:noFill/>
        </p:spPr>
      </p:pic>
      <p:pic>
        <p:nvPicPr>
          <p:cNvPr id="58380" name="Picture 12" descr="Pol Llover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5298" y="2996952"/>
            <a:ext cx="2880320" cy="2160240"/>
          </a:xfrm>
          <a:prstGeom prst="rect">
            <a:avLst/>
          </a:prstGeom>
          <a:noFill/>
        </p:spPr>
      </p:pic>
      <p:pic>
        <p:nvPicPr>
          <p:cNvPr id="58376" name="Picture 8" descr="Jordi Mazó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221088"/>
            <a:ext cx="2376263" cy="2193475"/>
          </a:xfrm>
          <a:prstGeom prst="rect">
            <a:avLst/>
          </a:prstGeom>
          <a:noFill/>
        </p:spPr>
      </p:pic>
      <p:pic>
        <p:nvPicPr>
          <p:cNvPr id="58374" name="Picture 6" descr="Anna Mací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196752"/>
            <a:ext cx="2592288" cy="1944216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6403000" y="908720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Anna </a:t>
            </a:r>
            <a:r>
              <a:rPr lang="ca-ES" dirty="0" err="1" smtClean="0"/>
              <a:t>Macías</a:t>
            </a:r>
            <a:endParaRPr lang="ca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64288" y="5157192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Pol </a:t>
            </a:r>
            <a:r>
              <a:rPr lang="ca-ES" dirty="0" err="1" smtClean="0"/>
              <a:t>Lloveras</a:t>
            </a:r>
            <a:endParaRPr lang="ca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563888" y="4283804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Glòria Sala</a:t>
            </a:r>
            <a:endParaRPr lang="ca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066520" y="6372036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Jordi </a:t>
            </a:r>
            <a:r>
              <a:rPr lang="ca-ES" dirty="0" err="1" smtClean="0"/>
              <a:t>Mazón</a:t>
            </a:r>
            <a:endParaRPr lang="ca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195736" y="-2738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Luis Carlos </a:t>
            </a:r>
            <a:r>
              <a:rPr lang="ca-ES" dirty="0" err="1" smtClean="0"/>
              <a:t>Pardo</a:t>
            </a:r>
            <a:endParaRPr lang="ca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987824" y="198884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Artur Paz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9" descr="Funda mòb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836712"/>
            <a:ext cx="4896544" cy="4385605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1701895" y="548680"/>
            <a:ext cx="5462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smtClean="0">
                <a:latin typeface="+mj-lt"/>
              </a:rPr>
              <a:t>PORTAR FUNDA PORTAMÒBILS!!!!!</a:t>
            </a:r>
            <a:endParaRPr lang="ca-ES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scarregar ap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31" y="476672"/>
            <a:ext cx="2790825" cy="1600200"/>
          </a:xfrm>
          <a:prstGeom prst="rect">
            <a:avLst/>
          </a:prstGeom>
          <a:noFill/>
        </p:spPr>
      </p:pic>
      <p:pic>
        <p:nvPicPr>
          <p:cNvPr id="1030" name="Picture 6" descr="Fer experiments a clas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844" y="573063"/>
            <a:ext cx="2019300" cy="1647825"/>
          </a:xfrm>
          <a:prstGeom prst="rect">
            <a:avLst/>
          </a:prstGeom>
          <a:noFill/>
        </p:spPr>
      </p:pic>
      <p:pic>
        <p:nvPicPr>
          <p:cNvPr id="1032" name="Picture 8" descr="Imprimir dossi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2939" y="752897"/>
            <a:ext cx="2295525" cy="1323975"/>
          </a:xfrm>
          <a:prstGeom prst="rect">
            <a:avLst/>
          </a:prstGeom>
          <a:noFill/>
        </p:spPr>
      </p:pic>
      <p:pic>
        <p:nvPicPr>
          <p:cNvPr id="1034" name="Picture 10" descr="Fer gru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641" y="3142083"/>
            <a:ext cx="2162175" cy="1943101"/>
          </a:xfrm>
          <a:prstGeom prst="rect">
            <a:avLst/>
          </a:prstGeom>
          <a:noFill/>
        </p:spPr>
      </p:pic>
      <p:pic>
        <p:nvPicPr>
          <p:cNvPr id="1036" name="Picture 12" descr="Fer experimetns a TIBIDAB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8417" y="3147390"/>
            <a:ext cx="2771775" cy="1866901"/>
          </a:xfrm>
          <a:prstGeom prst="rect">
            <a:avLst/>
          </a:prstGeom>
          <a:noFill/>
        </p:spPr>
      </p:pic>
      <p:pic>
        <p:nvPicPr>
          <p:cNvPr id="1038" name="Picture 14" descr="Resoldre qüestio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3499" y="3214091"/>
            <a:ext cx="1304925" cy="1724025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6372200" y="188640"/>
            <a:ext cx="2520280" cy="230425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Rectángulo"/>
          <p:cNvSpPr/>
          <p:nvPr/>
        </p:nvSpPr>
        <p:spPr>
          <a:xfrm>
            <a:off x="72008" y="2852936"/>
            <a:ext cx="9071992" cy="244827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9 Rectángulo"/>
          <p:cNvSpPr/>
          <p:nvPr/>
        </p:nvSpPr>
        <p:spPr>
          <a:xfrm>
            <a:off x="395536" y="332656"/>
            <a:ext cx="3024336" cy="230425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esurant amb l'inclinòmet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2600325" cy="1943101"/>
          </a:xfrm>
          <a:prstGeom prst="rect">
            <a:avLst/>
          </a:prstGeom>
          <a:noFill/>
        </p:spPr>
      </p:pic>
      <p:pic>
        <p:nvPicPr>
          <p:cNvPr id="20484" name="Picture 4" descr="Distància amb trigonomet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996952"/>
            <a:ext cx="6508105" cy="2088232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251520" y="260648"/>
            <a:ext cx="5819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 smtClean="0">
                <a:latin typeface="Arial" pitchFamily="34" charset="0"/>
                <a:cs typeface="Arial" pitchFamily="34" charset="0"/>
              </a:rPr>
              <a:t>Construcció i utilització d’un inclinòmetre:</a:t>
            </a:r>
            <a:endParaRPr lang="ca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Flecha abajo"/>
          <p:cNvSpPr/>
          <p:nvPr/>
        </p:nvSpPr>
        <p:spPr>
          <a:xfrm>
            <a:off x="5940152" y="2852936"/>
            <a:ext cx="288032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15" name="14 Objeto"/>
          <p:cNvGraphicFramePr>
            <a:graphicFrameLocks noChangeAspect="1"/>
          </p:cNvGraphicFramePr>
          <p:nvPr/>
        </p:nvGraphicFramePr>
        <p:xfrm>
          <a:off x="4612444" y="5703664"/>
          <a:ext cx="3127908" cy="893688"/>
        </p:xfrm>
        <a:graphic>
          <a:graphicData uri="http://schemas.openxmlformats.org/presentationml/2006/ole">
            <p:oleObj spid="_x0000_s20485" name="Equation" r:id="rId5" imgW="711000" imgH="203040" progId="Equation.DSMT4">
              <p:embed/>
            </p:oleObj>
          </a:graphicData>
        </a:graphic>
      </p:graphicFrame>
      <p:sp>
        <p:nvSpPr>
          <p:cNvPr id="16" name="15 Flecha abajo"/>
          <p:cNvSpPr/>
          <p:nvPr/>
        </p:nvSpPr>
        <p:spPr>
          <a:xfrm>
            <a:off x="5940152" y="5013176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scarregar ap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31" y="476672"/>
            <a:ext cx="2790825" cy="1600200"/>
          </a:xfrm>
          <a:prstGeom prst="rect">
            <a:avLst/>
          </a:prstGeom>
          <a:noFill/>
        </p:spPr>
      </p:pic>
      <p:pic>
        <p:nvPicPr>
          <p:cNvPr id="1030" name="Picture 6" descr="Fer experiments a clas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844" y="573063"/>
            <a:ext cx="2019300" cy="1647825"/>
          </a:xfrm>
          <a:prstGeom prst="rect">
            <a:avLst/>
          </a:prstGeom>
          <a:noFill/>
        </p:spPr>
      </p:pic>
      <p:pic>
        <p:nvPicPr>
          <p:cNvPr id="1032" name="Picture 8" descr="Imprimir dossi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2939" y="752897"/>
            <a:ext cx="2295525" cy="1323975"/>
          </a:xfrm>
          <a:prstGeom prst="rect">
            <a:avLst/>
          </a:prstGeom>
          <a:noFill/>
        </p:spPr>
      </p:pic>
      <p:pic>
        <p:nvPicPr>
          <p:cNvPr id="1034" name="Picture 10" descr="Fer gru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641" y="3142083"/>
            <a:ext cx="2162175" cy="1943101"/>
          </a:xfrm>
          <a:prstGeom prst="rect">
            <a:avLst/>
          </a:prstGeom>
          <a:noFill/>
        </p:spPr>
      </p:pic>
      <p:pic>
        <p:nvPicPr>
          <p:cNvPr id="1036" name="Picture 12" descr="Fer experimetns a TIBIDAB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8417" y="3147390"/>
            <a:ext cx="2771775" cy="1866901"/>
          </a:xfrm>
          <a:prstGeom prst="rect">
            <a:avLst/>
          </a:prstGeom>
          <a:noFill/>
        </p:spPr>
      </p:pic>
      <p:pic>
        <p:nvPicPr>
          <p:cNvPr id="1038" name="Picture 14" descr="Resoldre qüestio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3499" y="3214091"/>
            <a:ext cx="1304925" cy="1724025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72008" y="2852936"/>
            <a:ext cx="9071992" cy="244827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9 Rectángulo"/>
          <p:cNvSpPr/>
          <p:nvPr/>
        </p:nvSpPr>
        <p:spPr>
          <a:xfrm>
            <a:off x="395536" y="332656"/>
            <a:ext cx="5688632" cy="230425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primir dossi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2295525" cy="1323975"/>
          </a:xfrm>
          <a:prstGeom prst="rect">
            <a:avLst/>
          </a:prstGeom>
          <a:noFill/>
        </p:spPr>
      </p:pic>
      <p:sp>
        <p:nvSpPr>
          <p:cNvPr id="11" name="10 Abrir llave"/>
          <p:cNvSpPr/>
          <p:nvPr/>
        </p:nvSpPr>
        <p:spPr>
          <a:xfrm>
            <a:off x="3059832" y="836712"/>
            <a:ext cx="792088" cy="5328592"/>
          </a:xfrm>
          <a:prstGeom prst="leftBrace">
            <a:avLst>
              <a:gd name="adj1" fmla="val 3255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11 CuadroTexto"/>
          <p:cNvSpPr txBox="1"/>
          <p:nvPr/>
        </p:nvSpPr>
        <p:spPr>
          <a:xfrm>
            <a:off x="3635896" y="911617"/>
            <a:ext cx="410561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 smtClean="0">
                <a:latin typeface="Arial" pitchFamily="34" charset="0"/>
                <a:cs typeface="Arial" pitchFamily="34" charset="0"/>
              </a:rPr>
              <a:t>Dossiers “</a:t>
            </a:r>
            <a:r>
              <a:rPr lang="ca-ES" sz="2400" dirty="0" err="1" smtClean="0">
                <a:latin typeface="Arial" pitchFamily="34" charset="0"/>
                <a:cs typeface="Arial" pitchFamily="34" charset="0"/>
              </a:rPr>
              <a:t>pre-confeccionats</a:t>
            </a:r>
            <a:r>
              <a:rPr lang="ca-ES" sz="24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endParaRPr lang="ca-ES" sz="2400" dirty="0">
              <a:latin typeface="Arial" pitchFamily="34" charset="0"/>
              <a:cs typeface="Arial" pitchFamily="34" charset="0"/>
            </a:endParaRPr>
          </a:p>
          <a:p>
            <a:endParaRPr lang="ca-ES" sz="2400" dirty="0" smtClean="0">
              <a:latin typeface="Arial" pitchFamily="34" charset="0"/>
              <a:cs typeface="Arial" pitchFamily="34" charset="0"/>
            </a:endParaRPr>
          </a:p>
          <a:p>
            <a:endParaRPr lang="ca-ES" sz="2400" dirty="0" smtClean="0">
              <a:latin typeface="Arial" pitchFamily="34" charset="0"/>
              <a:cs typeface="Arial" pitchFamily="34" charset="0"/>
            </a:endParaRPr>
          </a:p>
          <a:p>
            <a:endParaRPr lang="ca-ES" sz="2400" dirty="0">
              <a:latin typeface="Arial" pitchFamily="34" charset="0"/>
              <a:cs typeface="Arial" pitchFamily="34" charset="0"/>
            </a:endParaRPr>
          </a:p>
          <a:p>
            <a:r>
              <a:rPr lang="ca-ES" sz="2400" dirty="0" smtClean="0">
                <a:latin typeface="Arial" pitchFamily="34" charset="0"/>
                <a:cs typeface="Arial" pitchFamily="34" charset="0"/>
              </a:rPr>
              <a:t>Porta-ho tot imprès</a:t>
            </a:r>
          </a:p>
          <a:p>
            <a:endParaRPr lang="ca-ES" sz="2400" dirty="0">
              <a:latin typeface="Arial" pitchFamily="34" charset="0"/>
              <a:cs typeface="Arial" pitchFamily="34" charset="0"/>
            </a:endParaRPr>
          </a:p>
          <a:p>
            <a:endParaRPr lang="ca-ES" sz="2400" dirty="0" smtClean="0">
              <a:latin typeface="Arial" pitchFamily="34" charset="0"/>
              <a:cs typeface="Arial" pitchFamily="34" charset="0"/>
            </a:endParaRPr>
          </a:p>
          <a:p>
            <a:endParaRPr lang="ca-ES" sz="2400" dirty="0">
              <a:latin typeface="Arial" pitchFamily="34" charset="0"/>
              <a:cs typeface="Arial" pitchFamily="34" charset="0"/>
            </a:endParaRPr>
          </a:p>
          <a:p>
            <a:endParaRPr lang="ca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a-ES" sz="2400" dirty="0" smtClean="0">
                <a:latin typeface="Arial" pitchFamily="34" charset="0"/>
                <a:cs typeface="Arial" pitchFamily="34" charset="0"/>
              </a:rPr>
              <a:t>Fes el teu dossier:</a:t>
            </a:r>
          </a:p>
          <a:p>
            <a:endParaRPr lang="ca-ES" sz="2400" dirty="0">
              <a:latin typeface="Arial" pitchFamily="34" charset="0"/>
              <a:cs typeface="Arial" pitchFamily="34" charset="0"/>
            </a:endParaRPr>
          </a:p>
          <a:p>
            <a:r>
              <a:rPr lang="ca-ES" dirty="0" smtClean="0">
                <a:latin typeface="Arial" pitchFamily="34" charset="0"/>
                <a:cs typeface="Arial" pitchFamily="34" charset="0"/>
              </a:rPr>
              <a:t>descarrega els experiments del web</a:t>
            </a:r>
          </a:p>
          <a:p>
            <a:endParaRPr lang="ca-ES" sz="2400" dirty="0">
              <a:latin typeface="Arial" pitchFamily="34" charset="0"/>
              <a:cs typeface="Arial" pitchFamily="34" charset="0"/>
            </a:endParaRPr>
          </a:p>
          <a:p>
            <a:endParaRPr lang="ca-ES" sz="2400" dirty="0" smtClean="0">
              <a:latin typeface="Arial" pitchFamily="34" charset="0"/>
              <a:cs typeface="Arial" pitchFamily="34" charset="0"/>
            </a:endParaRPr>
          </a:p>
          <a:p>
            <a:endParaRPr lang="ca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097841" y="2420888"/>
            <a:ext cx="994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66"/>
                </a:solidFill>
                <a:latin typeface="Arial Rounded MT Bold" pitchFamily="34" charset="0"/>
              </a:rPr>
              <a:t>4</a:t>
            </a:r>
            <a:r>
              <a:rPr lang="es-ES" b="1" baseline="30000" dirty="0" smtClean="0">
                <a:solidFill>
                  <a:srgbClr val="FF0066"/>
                </a:solidFill>
                <a:latin typeface="Arial Rounded MT Bold" pitchFamily="34" charset="0"/>
              </a:rPr>
              <a:t>rt</a:t>
            </a:r>
            <a:r>
              <a:rPr lang="es-ES" b="1" dirty="0" smtClean="0">
                <a:solidFill>
                  <a:srgbClr val="FF0066"/>
                </a:solidFill>
                <a:latin typeface="Arial Rounded MT Bold" pitchFamily="34" charset="0"/>
              </a:rPr>
              <a:t> ESO</a:t>
            </a:r>
            <a:endParaRPr lang="es-ES" b="1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484784"/>
            <a:ext cx="800380" cy="96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465282" y="2420888"/>
            <a:ext cx="635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66"/>
                </a:solidFill>
                <a:latin typeface="Arial Rounded MT Bold" pitchFamily="34" charset="0"/>
              </a:rPr>
              <a:t>BTX</a:t>
            </a:r>
            <a:endParaRPr lang="es-ES" b="1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804248" y="4186535"/>
            <a:ext cx="941283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rgbClr val="FF0066"/>
                </a:solidFill>
                <a:latin typeface="Arial Rounded MT Bold" pitchFamily="34" charset="0"/>
              </a:rPr>
              <a:t>TOT </a:t>
            </a:r>
          </a:p>
          <a:p>
            <a:pPr algn="ctr"/>
            <a:r>
              <a:rPr lang="es-ES" sz="1100" b="1" dirty="0" smtClean="0">
                <a:solidFill>
                  <a:srgbClr val="FF0066"/>
                </a:solidFill>
                <a:latin typeface="Arial Rounded MT Bold" pitchFamily="34" charset="0"/>
              </a:rPr>
              <a:t>(ESO+BTX)</a:t>
            </a:r>
            <a:endParaRPr lang="es-ES" sz="1100" b="1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0012" y="1484784"/>
            <a:ext cx="800380" cy="96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250431"/>
            <a:ext cx="800380" cy="96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941168"/>
            <a:ext cx="1310439" cy="99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2071</Words>
  <Application>Microsoft Office PowerPoint</Application>
  <PresentationFormat>Presentación en pantalla (4:3)</PresentationFormat>
  <Paragraphs>530</Paragraphs>
  <Slides>43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5" baseType="lpstr">
      <vt:lpstr>Tema de Office</vt:lpstr>
      <vt:lpstr>MathType 4.0 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gcmusr</dc:creator>
  <cp:lastModifiedBy>gcmusr</cp:lastModifiedBy>
  <cp:revision>17</cp:revision>
  <dcterms:created xsi:type="dcterms:W3CDTF">2018-04-04T19:40:06Z</dcterms:created>
  <dcterms:modified xsi:type="dcterms:W3CDTF">2018-04-04T22:17:12Z</dcterms:modified>
</cp:coreProperties>
</file>